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handoutMasterIdLst>
    <p:handoutMasterId r:id="rId27"/>
  </p:handoutMasterIdLst>
  <p:sldIdLst>
    <p:sldId id="262" r:id="rId2"/>
    <p:sldId id="267" r:id="rId3"/>
    <p:sldId id="268" r:id="rId4"/>
    <p:sldId id="269" r:id="rId5"/>
    <p:sldId id="270" r:id="rId6"/>
    <p:sldId id="271" r:id="rId7"/>
    <p:sldId id="272" r:id="rId8"/>
    <p:sldId id="273" r:id="rId9"/>
    <p:sldId id="274" r:id="rId10"/>
    <p:sldId id="275" r:id="rId11"/>
    <p:sldId id="276" r:id="rId12"/>
    <p:sldId id="277" r:id="rId13"/>
    <p:sldId id="278" r:id="rId14"/>
    <p:sldId id="279" r:id="rId15"/>
    <p:sldId id="280" r:id="rId16"/>
    <p:sldId id="281" r:id="rId17"/>
    <p:sldId id="282" r:id="rId18"/>
    <p:sldId id="283" r:id="rId19"/>
    <p:sldId id="284" r:id="rId20"/>
    <p:sldId id="285" r:id="rId21"/>
    <p:sldId id="286" r:id="rId22"/>
    <p:sldId id="287" r:id="rId23"/>
    <p:sldId id="288" r:id="rId24"/>
    <p:sldId id="289"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207">
          <p15:clr>
            <a:srgbClr val="A4A3A4"/>
          </p15:clr>
        </p15:guide>
        <p15:guide id="2" orient="horz" pos="215">
          <p15:clr>
            <a:srgbClr val="A4A3A4"/>
          </p15:clr>
        </p15:guide>
        <p15:guide id="3" orient="horz" pos="4109">
          <p15:clr>
            <a:srgbClr val="A4A3A4"/>
          </p15:clr>
        </p15:guide>
        <p15:guide id="4" pos="5047">
          <p15:clr>
            <a:srgbClr val="A4A3A4"/>
          </p15:clr>
        </p15:guide>
        <p15:guide id="5" pos="3288">
          <p15:clr>
            <a:srgbClr val="A4A3A4"/>
          </p15:clr>
        </p15:guide>
        <p15:guide id="6" pos="213">
          <p15:clr>
            <a:srgbClr val="A4A3A4"/>
          </p15:clr>
        </p15:guide>
        <p15:guide id="7" pos="5596">
          <p15:clr>
            <a:srgbClr val="A4A3A4"/>
          </p15:clr>
        </p15:guide>
        <p15:guide id="8" orient="horz" pos="43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frameSlides="1"/>
  <p:clrMru>
    <a:srgbClr val="333366"/>
    <a:srgbClr val="FF6633"/>
    <a:srgbClr val="262261"/>
    <a:srgbClr val="CC3366"/>
    <a:srgbClr val="F2C539"/>
    <a:srgbClr val="93278F"/>
    <a:srgbClr val="123456"/>
    <a:srgbClr val="DF422A"/>
    <a:srgbClr val="E9D062"/>
    <a:srgbClr val="03344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22" autoAdjust="0"/>
    <p:restoredTop sz="77488" autoAdjust="0"/>
  </p:normalViewPr>
  <p:slideViewPr>
    <p:cSldViewPr snapToGrid="0" snapToObjects="1" showGuides="1">
      <p:cViewPr varScale="1">
        <p:scale>
          <a:sx n="117" d="100"/>
          <a:sy n="117" d="100"/>
        </p:scale>
        <p:origin x="-1392" y="-96"/>
      </p:cViewPr>
      <p:guideLst>
        <p:guide orient="horz" pos="3207"/>
        <p:guide orient="horz" pos="215"/>
        <p:guide orient="horz" pos="4109"/>
        <p:guide orient="horz" pos="4319"/>
        <p:guide pos="5047"/>
        <p:guide pos="3288"/>
        <p:guide pos="213"/>
        <p:guide pos="559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handoutMaster" Target="handoutMasters/handoutMaster1.xml"/><Relationship Id="rId28" Type="http://schemas.openxmlformats.org/officeDocument/2006/relationships/printerSettings" Target="printerSettings/printerSettings1.bin"/><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Verdana"/>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979A23D-AA37-5B4D-AD28-7098914582BA}" type="datetimeFigureOut">
              <a:rPr lang="en-US" smtClean="0">
                <a:latin typeface="Verdana"/>
              </a:rPr>
              <a:t>8/21/18</a:t>
            </a:fld>
            <a:endParaRPr lang="en-US" dirty="0">
              <a:latin typeface="Verdana"/>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Verdana"/>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5DD2C40-1EFE-1444-8C08-3360FFB8820F}" type="slidenum">
              <a:rPr lang="en-US" smtClean="0">
                <a:latin typeface="Verdana"/>
              </a:rPr>
              <a:t>‹#›</a:t>
            </a:fld>
            <a:endParaRPr lang="en-US" dirty="0">
              <a:latin typeface="Verdana"/>
            </a:endParaRPr>
          </a:p>
        </p:txBody>
      </p:sp>
    </p:spTree>
    <p:extLst>
      <p:ext uri="{BB962C8B-B14F-4D97-AF65-F5344CB8AC3E}">
        <p14:creationId xmlns:p14="http://schemas.microsoft.com/office/powerpoint/2010/main" val="23336572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C6DFF0-7F01-FF4F-AA39-0B6DE8507C73}" type="datetimeFigureOut">
              <a:rPr lang="en-US" smtClean="0"/>
              <a:t>8/21/18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51D948-A1F4-6240-8484-B37B5985AEAF}" type="slidenum">
              <a:rPr lang="en-US" smtClean="0"/>
              <a:t>‹#›</a:t>
            </a:fld>
            <a:endParaRPr lang="en-US"/>
          </a:p>
        </p:txBody>
      </p:sp>
    </p:spTree>
    <p:extLst>
      <p:ext uri="{BB962C8B-B14F-4D97-AF65-F5344CB8AC3E}">
        <p14:creationId xmlns:p14="http://schemas.microsoft.com/office/powerpoint/2010/main" val="223827535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Charles Bird King, </a:t>
            </a:r>
            <a:r>
              <a:rPr lang="en-US" sz="1200" i="1" kern="1200" dirty="0" smtClean="0">
                <a:solidFill>
                  <a:schemeClr val="tx1"/>
                </a:solidFill>
                <a:effectLst/>
                <a:latin typeface="+mn-lt"/>
                <a:ea typeface="+mn-ea"/>
                <a:cs typeface="+mn-cs"/>
              </a:rPr>
              <a:t>Poor Artist’s Cupboard</a:t>
            </a:r>
            <a:r>
              <a:rPr lang="en-US" sz="1200" kern="1200" dirty="0" smtClean="0">
                <a:solidFill>
                  <a:schemeClr val="tx1"/>
                </a:solidFill>
                <a:effectLst/>
                <a:latin typeface="+mn-lt"/>
                <a:ea typeface="+mn-ea"/>
                <a:cs typeface="+mn-cs"/>
              </a:rPr>
              <a:t>, c. 1815, oil on wood, overall: 75.72 × 70.64 cm (29 13/16 × 27 13/16 in.), framed: 94.62 × 89.85 × 5.72 cm (37 1/4 × 35 3/8 × 2 1/4 in.), National Gallery of Art, Washington, Corcoran Collection (Museum Purchase, Gallery Fund and exchange), 2014.79.24</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Examine Charles Bird King’s </a:t>
            </a:r>
            <a:r>
              <a:rPr lang="en-US" sz="1200" i="1" kern="1200" dirty="0" smtClean="0">
                <a:solidFill>
                  <a:schemeClr val="tx1"/>
                </a:solidFill>
                <a:effectLst/>
                <a:latin typeface="+mn-lt"/>
                <a:ea typeface="+mn-ea"/>
                <a:cs typeface="+mn-cs"/>
              </a:rPr>
              <a:t>Poor Artist’s Cupboard</a:t>
            </a:r>
            <a:r>
              <a:rPr lang="en-US" sz="1200" kern="1200" dirty="0" smtClean="0">
                <a:solidFill>
                  <a:schemeClr val="tx1"/>
                </a:solidFill>
                <a:effectLst/>
                <a:latin typeface="+mn-lt"/>
                <a:ea typeface="+mn-ea"/>
                <a:cs typeface="+mn-cs"/>
              </a:rPr>
              <a:t> closely and the story of an artist will begin to emerge. “C. Palette” is his or her name, and things don’t seem to be going very well for him or her. Clues appear in book titles like </a:t>
            </a:r>
            <a:r>
              <a:rPr lang="en-US" sz="1200" i="1" kern="1200" dirty="0" smtClean="0">
                <a:solidFill>
                  <a:schemeClr val="tx1"/>
                </a:solidFill>
                <a:effectLst/>
                <a:latin typeface="+mn-lt"/>
                <a:ea typeface="+mn-ea"/>
                <a:cs typeface="+mn-cs"/>
              </a:rPr>
              <a:t>Miseries of Life </a:t>
            </a:r>
            <a:r>
              <a:rPr lang="en-US" sz="1200" kern="1200" dirty="0" smtClean="0">
                <a:solidFill>
                  <a:schemeClr val="tx1"/>
                </a:solidFill>
                <a:effectLst/>
                <a:latin typeface="+mn-lt"/>
                <a:ea typeface="+mn-ea"/>
                <a:cs typeface="+mn-cs"/>
              </a:rPr>
              <a:t>and </a:t>
            </a:r>
            <a:r>
              <a:rPr lang="en-US" sz="1200" i="1" kern="1200" dirty="0" smtClean="0">
                <a:solidFill>
                  <a:schemeClr val="tx1"/>
                </a:solidFill>
                <a:effectLst/>
                <a:latin typeface="+mn-lt"/>
                <a:ea typeface="+mn-ea"/>
                <a:cs typeface="+mn-cs"/>
              </a:rPr>
              <a:t>Advantages of Poverty</a:t>
            </a:r>
            <a:r>
              <a:rPr lang="en-US" sz="1200" kern="1200" dirty="0" smtClean="0">
                <a:solidFill>
                  <a:schemeClr val="tx1"/>
                </a:solidFill>
                <a:effectLst/>
                <a:latin typeface="+mn-lt"/>
                <a:ea typeface="+mn-ea"/>
                <a:cs typeface="+mn-cs"/>
              </a:rPr>
              <a:t>, as well as in the meager meal of bread and notice of a </a:t>
            </a:r>
            <a:r>
              <a:rPr lang="en-US" sz="1200" kern="1200" smtClean="0">
                <a:solidFill>
                  <a:schemeClr val="tx1"/>
                </a:solidFill>
                <a:effectLst/>
                <a:latin typeface="+mn-lt"/>
                <a:ea typeface="+mn-ea"/>
                <a:cs typeface="+mn-cs"/>
              </a:rPr>
              <a:t>sheriff’s sale.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King lived in Philadelphia for four years and only sold two paintings during that time. He was independently wealthy, so scholars believe this painting is meant as a commentary on the lack of support for artists in Philadelphia generally. At times, though, King posed as if he were poor—sleeping on the floor instead of a bed or eating sparse meals.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Why do you think King might have pretended to be poor? What other details can you find that tell us more about the “poor artist” of this painting? How are artists and the arts in general supported today in your school, community, and country?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 </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/collection/art-object-page.119019.html</a:t>
            </a:r>
          </a:p>
        </p:txBody>
      </p:sp>
      <p:sp>
        <p:nvSpPr>
          <p:cNvPr id="4" name="Slide Number Placeholder 3"/>
          <p:cNvSpPr>
            <a:spLocks noGrp="1"/>
          </p:cNvSpPr>
          <p:nvPr>
            <p:ph type="sldNum" sz="quarter" idx="10"/>
          </p:nvPr>
        </p:nvSpPr>
        <p:spPr/>
        <p:txBody>
          <a:bodyPr/>
          <a:lstStyle/>
          <a:p>
            <a:fld id="{5651D948-A1F4-6240-8484-B37B5985AEAF}" type="slidenum">
              <a:rPr lang="en-US" smtClean="0"/>
              <a:t>3</a:t>
            </a:fld>
            <a:endParaRPr lang="en-US"/>
          </a:p>
        </p:txBody>
      </p:sp>
    </p:spTree>
    <p:extLst>
      <p:ext uri="{BB962C8B-B14F-4D97-AF65-F5344CB8AC3E}">
        <p14:creationId xmlns:p14="http://schemas.microsoft.com/office/powerpoint/2010/main" val="23180507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(top) Ana </a:t>
            </a:r>
            <a:r>
              <a:rPr lang="en-US" sz="1200" kern="1200" dirty="0" err="1" smtClean="0">
                <a:solidFill>
                  <a:schemeClr val="tx1"/>
                </a:solidFill>
                <a:effectLst/>
                <a:latin typeface="+mn-lt"/>
                <a:ea typeface="+mn-ea"/>
                <a:cs typeface="+mn-cs"/>
              </a:rPr>
              <a:t>Mendieta</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Untitled (</a:t>
            </a:r>
            <a:r>
              <a:rPr lang="en-US" sz="1200" i="1" kern="1200" dirty="0" err="1" smtClean="0">
                <a:solidFill>
                  <a:schemeClr val="tx1"/>
                </a:solidFill>
                <a:effectLst/>
                <a:latin typeface="+mn-lt"/>
                <a:ea typeface="+mn-ea"/>
                <a:cs typeface="+mn-cs"/>
              </a:rPr>
              <a:t>Silueta</a:t>
            </a:r>
            <a:r>
              <a:rPr lang="en-US" sz="1200" i="1" kern="1200" dirty="0" smtClean="0">
                <a:solidFill>
                  <a:schemeClr val="tx1"/>
                </a:solidFill>
                <a:effectLst/>
                <a:latin typeface="+mn-lt"/>
                <a:ea typeface="+mn-ea"/>
                <a:cs typeface="+mn-cs"/>
              </a:rPr>
              <a:t> series)</a:t>
            </a:r>
            <a:r>
              <a:rPr lang="en-US" sz="1200" kern="1200" dirty="0" smtClean="0">
                <a:solidFill>
                  <a:schemeClr val="tx1"/>
                </a:solidFill>
                <a:effectLst/>
                <a:latin typeface="+mn-lt"/>
                <a:ea typeface="+mn-ea"/>
                <a:cs typeface="+mn-cs"/>
              </a:rPr>
              <a:t>, 1977–1978, gelatin silver print, image: 33.8 × 49.5 cm (13 5/16 × 19 1/2 in.), sheet: 40.5 × 50.7 cm (15 15/16 × 19 15/16 in.), National Gallery of Art, Washington, Gift of the Collectors Committee, 2007.2.2</a:t>
            </a:r>
          </a:p>
          <a:p>
            <a:r>
              <a:rPr lang="en-US" sz="1200" kern="1200" dirty="0" smtClean="0">
                <a:solidFill>
                  <a:schemeClr val="tx1"/>
                </a:solidFill>
                <a:effectLst/>
                <a:latin typeface="+mn-lt"/>
                <a:ea typeface="+mn-ea"/>
                <a:cs typeface="+mn-cs"/>
              </a:rPr>
              <a:t>(bottom) Christina </a:t>
            </a:r>
            <a:r>
              <a:rPr lang="en-US" sz="1200" kern="1200" dirty="0" err="1" smtClean="0">
                <a:solidFill>
                  <a:schemeClr val="tx1"/>
                </a:solidFill>
                <a:effectLst/>
                <a:latin typeface="+mn-lt"/>
                <a:ea typeface="+mn-ea"/>
                <a:cs typeface="+mn-cs"/>
              </a:rPr>
              <a:t>Ramberg</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Back-to-Back</a:t>
            </a:r>
            <a:r>
              <a:rPr lang="en-US" sz="1200" kern="1200" dirty="0" smtClean="0">
                <a:solidFill>
                  <a:schemeClr val="tx1"/>
                </a:solidFill>
                <a:effectLst/>
                <a:latin typeface="+mn-lt"/>
                <a:ea typeface="+mn-ea"/>
                <a:cs typeface="+mn-cs"/>
              </a:rPr>
              <a:t>, 1973, etching in black on wove paper, plate: 10.16 × 19.69 cm (4 × 7 3/4 in.), sheet: 20.64 × 27.94 cm (8 1/8 × 11 in.), National Gallery of Art, Washington, Gift of the Collectors Committee, 2015.158.2</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Ana </a:t>
            </a:r>
            <a:r>
              <a:rPr lang="en-US" sz="1200" kern="1200" dirty="0" err="1" smtClean="0">
                <a:solidFill>
                  <a:schemeClr val="tx1"/>
                </a:solidFill>
                <a:effectLst/>
                <a:latin typeface="+mn-lt"/>
                <a:ea typeface="+mn-ea"/>
                <a:cs typeface="+mn-cs"/>
              </a:rPr>
              <a:t>Mendieta</a:t>
            </a:r>
            <a:r>
              <a:rPr lang="en-US" sz="1200" kern="1200" dirty="0" smtClean="0">
                <a:solidFill>
                  <a:schemeClr val="tx1"/>
                </a:solidFill>
                <a:effectLst/>
                <a:latin typeface="+mn-lt"/>
                <a:ea typeface="+mn-ea"/>
                <a:cs typeface="+mn-cs"/>
              </a:rPr>
              <a:t> and Christina </a:t>
            </a:r>
            <a:r>
              <a:rPr lang="en-US" sz="1200" kern="1200" dirty="0" err="1" smtClean="0">
                <a:solidFill>
                  <a:schemeClr val="tx1"/>
                </a:solidFill>
                <a:effectLst/>
                <a:latin typeface="+mn-lt"/>
                <a:ea typeface="+mn-ea"/>
                <a:cs typeface="+mn-cs"/>
              </a:rPr>
              <a:t>Ramberg</a:t>
            </a:r>
            <a:r>
              <a:rPr lang="en-US" sz="1200" kern="1200" dirty="0" smtClean="0">
                <a:solidFill>
                  <a:schemeClr val="tx1"/>
                </a:solidFill>
                <a:effectLst/>
                <a:latin typeface="+mn-lt"/>
                <a:ea typeface="+mn-ea"/>
                <a:cs typeface="+mn-cs"/>
              </a:rPr>
              <a:t> shared an interest in studying and depicting the female body. In </a:t>
            </a:r>
            <a:r>
              <a:rPr lang="en-US" sz="1200" kern="1200" dirty="0" err="1" smtClean="0">
                <a:solidFill>
                  <a:schemeClr val="tx1"/>
                </a:solidFill>
                <a:effectLst/>
                <a:latin typeface="+mn-lt"/>
                <a:ea typeface="+mn-ea"/>
                <a:cs typeface="+mn-cs"/>
              </a:rPr>
              <a:t>Mendieta’s</a:t>
            </a:r>
            <a:r>
              <a:rPr lang="en-US" sz="1200"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Silueta</a:t>
            </a:r>
            <a:r>
              <a:rPr lang="en-US" sz="1200" kern="1200" dirty="0" smtClean="0">
                <a:solidFill>
                  <a:schemeClr val="tx1"/>
                </a:solidFill>
                <a:effectLst/>
                <a:latin typeface="+mn-lt"/>
                <a:ea typeface="+mn-ea"/>
                <a:cs typeface="+mn-cs"/>
              </a:rPr>
              <a:t> (silhouette) series, she created silhouettes from natural materials in the shape of her body and then photographed the work before it disappeared back into the earth. </a:t>
            </a:r>
            <a:r>
              <a:rPr lang="en-US" sz="1200" kern="1200" dirty="0" err="1" smtClean="0">
                <a:solidFill>
                  <a:schemeClr val="tx1"/>
                </a:solidFill>
                <a:effectLst/>
                <a:latin typeface="+mn-lt"/>
                <a:ea typeface="+mn-ea"/>
                <a:cs typeface="+mn-cs"/>
              </a:rPr>
              <a:t>Mendieta</a:t>
            </a:r>
            <a:r>
              <a:rPr lang="en-US" sz="1200" kern="1200" dirty="0" smtClean="0">
                <a:solidFill>
                  <a:schemeClr val="tx1"/>
                </a:solidFill>
                <a:effectLst/>
                <a:latin typeface="+mn-lt"/>
                <a:ea typeface="+mn-ea"/>
                <a:cs typeface="+mn-cs"/>
              </a:rPr>
              <a:t> fled Cuba as a 12-year-old with her sister; they lived in US refugee camps and foster homes for two years before they were reunited with family members. Her work makes sense of this traumatic experience as she reconnects with her Cuban heritage through physical and spiritual means.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Christina </a:t>
            </a:r>
            <a:r>
              <a:rPr lang="en-US" sz="1200" kern="1200" dirty="0" err="1" smtClean="0">
                <a:solidFill>
                  <a:schemeClr val="tx1"/>
                </a:solidFill>
                <a:effectLst/>
                <a:latin typeface="+mn-lt"/>
                <a:ea typeface="+mn-ea"/>
                <a:cs typeface="+mn-cs"/>
              </a:rPr>
              <a:t>Ramberg’s</a:t>
            </a:r>
            <a:r>
              <a:rPr lang="en-US" sz="1200" kern="1200" dirty="0" smtClean="0">
                <a:solidFill>
                  <a:schemeClr val="tx1"/>
                </a:solidFill>
                <a:effectLst/>
                <a:latin typeface="+mn-lt"/>
                <a:ea typeface="+mn-ea"/>
                <a:cs typeface="+mn-cs"/>
              </a:rPr>
              <a:t> depictions of fragmented torsos and hips, often bound or corseted, recall the hourglass silhouettes of women in the 1940s and 50s. Critics also see violent, playful, or sadomasochistic references in her work.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Compare these two representations of the female body: what’s similar and what’s different? What do you think these works say about women together? Look deeper into second wave feminism: would you consider these artists or their works feminist?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these works:</a:t>
            </a:r>
          </a:p>
          <a:p>
            <a:r>
              <a:rPr lang="en-US" sz="1200" kern="1200" dirty="0" smtClean="0">
                <a:solidFill>
                  <a:schemeClr val="tx1"/>
                </a:solidFill>
                <a:effectLst/>
                <a:latin typeface="+mn-lt"/>
                <a:ea typeface="+mn-ea"/>
                <a:cs typeface="+mn-cs"/>
              </a:rPr>
              <a:t>https://</a:t>
            </a: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/collection/art-object-page.135506.html</a:t>
            </a:r>
          </a:p>
          <a:p>
            <a:r>
              <a:rPr lang="en-US" sz="1200" kern="1200" dirty="0" smtClean="0">
                <a:solidFill>
                  <a:schemeClr val="tx1"/>
                </a:solidFill>
                <a:effectLst/>
                <a:latin typeface="+mn-lt"/>
                <a:ea typeface="+mn-ea"/>
                <a:cs typeface="+mn-cs"/>
              </a:rPr>
              <a:t>https://</a:t>
            </a: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/collection/art-object-page.204734.html </a:t>
            </a:r>
            <a:endParaRPr lang="en-US" sz="1200" u="none"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651D948-A1F4-6240-8484-B37B5985AEAF}" type="slidenum">
              <a:rPr lang="en-US" smtClean="0"/>
              <a:t>12</a:t>
            </a:fld>
            <a:endParaRPr lang="en-US"/>
          </a:p>
        </p:txBody>
      </p:sp>
    </p:spTree>
    <p:extLst>
      <p:ext uri="{BB962C8B-B14F-4D97-AF65-F5344CB8AC3E}">
        <p14:creationId xmlns:p14="http://schemas.microsoft.com/office/powerpoint/2010/main" val="25304674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Lee Krasner, </a:t>
            </a:r>
            <a:r>
              <a:rPr lang="en-US" sz="1200" i="1" kern="1200" dirty="0" smtClean="0">
                <a:solidFill>
                  <a:schemeClr val="tx1"/>
                </a:solidFill>
                <a:effectLst/>
                <a:latin typeface="+mn-lt"/>
                <a:ea typeface="+mn-ea"/>
                <a:cs typeface="+mn-cs"/>
              </a:rPr>
              <a:t>Imperative</a:t>
            </a:r>
            <a:r>
              <a:rPr lang="en-US" sz="1200" kern="1200" dirty="0" smtClean="0">
                <a:solidFill>
                  <a:schemeClr val="tx1"/>
                </a:solidFill>
                <a:effectLst/>
                <a:latin typeface="+mn-lt"/>
                <a:ea typeface="+mn-ea"/>
                <a:cs typeface="+mn-cs"/>
              </a:rPr>
              <a:t>, 1976, oil, charcoal, and paper on canvas, overall: 127 × 127 cm (50 × 50 in.), framed: 131.1 × 131.8 × 5 cm (51 5/8 × 51 7/8 × 1 15/16 in.), National Gallery of Art, Washington, Gift of Mr. and Mrs. Eugene Victor Thaw, in Honor of the 50th Anniversary of the National Gallery of Art, 1991.59.1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the 1970s Lee Krasner rediscovered some of her old charcoal drawings of figures. She decided to use them to create collages, once again changing her style of </a:t>
            </a:r>
            <a:r>
              <a:rPr lang="en-US" sz="1200" kern="1200" dirty="0" err="1" smtClean="0">
                <a:solidFill>
                  <a:schemeClr val="tx1"/>
                </a:solidFill>
                <a:effectLst/>
                <a:latin typeface="+mn-lt"/>
                <a:ea typeface="+mn-ea"/>
                <a:cs typeface="+mn-cs"/>
              </a:rPr>
              <a:t>artmaking</a:t>
            </a:r>
            <a:r>
              <a:rPr lang="en-US" sz="1200" kern="1200" dirty="0" smtClean="0">
                <a:solidFill>
                  <a:schemeClr val="tx1"/>
                </a:solidFill>
                <a:effectLst/>
                <a:latin typeface="+mn-lt"/>
                <a:ea typeface="+mn-ea"/>
                <a:cs typeface="+mn-cs"/>
              </a:rPr>
              <a:t> as she had done repeatedly throughout her career.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Krasner consistently fought for recognition in a male-dominated art world. She wanted to be seen simply as an artist, not a woman artist. Her work does not hint at or reveal her gender.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Examine the overall structure and patterns of </a:t>
            </a:r>
            <a:r>
              <a:rPr lang="en-US" sz="1200" i="1" kern="1200" dirty="0" smtClean="0">
                <a:solidFill>
                  <a:schemeClr val="tx1"/>
                </a:solidFill>
                <a:effectLst/>
                <a:latin typeface="+mn-lt"/>
                <a:ea typeface="+mn-ea"/>
                <a:cs typeface="+mn-cs"/>
              </a:rPr>
              <a:t>Imperative</a:t>
            </a:r>
            <a:r>
              <a:rPr lang="en-US" sz="1200" kern="1200" dirty="0" smtClean="0">
                <a:solidFill>
                  <a:schemeClr val="tx1"/>
                </a:solidFill>
                <a:effectLst/>
                <a:latin typeface="+mn-lt"/>
                <a:ea typeface="+mn-ea"/>
                <a:cs typeface="+mn-cs"/>
              </a:rPr>
              <a:t>. Where do you see traces of figures? What adjectives would you use to describe this work of art?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https://</a:t>
            </a: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/collection/art-object-page.72298.html</a:t>
            </a:r>
          </a:p>
        </p:txBody>
      </p:sp>
      <p:sp>
        <p:nvSpPr>
          <p:cNvPr id="4" name="Slide Number Placeholder 3"/>
          <p:cNvSpPr>
            <a:spLocks noGrp="1"/>
          </p:cNvSpPr>
          <p:nvPr>
            <p:ph type="sldNum" sz="quarter" idx="10"/>
          </p:nvPr>
        </p:nvSpPr>
        <p:spPr/>
        <p:txBody>
          <a:bodyPr/>
          <a:lstStyle/>
          <a:p>
            <a:fld id="{5651D948-A1F4-6240-8484-B37B5985AEAF}" type="slidenum">
              <a:rPr lang="en-US" smtClean="0"/>
              <a:t>13</a:t>
            </a:fld>
            <a:endParaRPr lang="en-US"/>
          </a:p>
        </p:txBody>
      </p:sp>
    </p:spTree>
    <p:extLst>
      <p:ext uri="{BB962C8B-B14F-4D97-AF65-F5344CB8AC3E}">
        <p14:creationId xmlns:p14="http://schemas.microsoft.com/office/powerpoint/2010/main" val="4308560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(left) Jim Goldberg, </a:t>
            </a:r>
            <a:r>
              <a:rPr lang="en-US" sz="1200" i="1" kern="1200" dirty="0" smtClean="0">
                <a:solidFill>
                  <a:schemeClr val="tx1"/>
                </a:solidFill>
                <a:effectLst/>
                <a:latin typeface="+mn-lt"/>
                <a:ea typeface="+mn-ea"/>
                <a:cs typeface="+mn-cs"/>
              </a:rPr>
              <a:t>Mary and Wayne, from Rich and Poor</a:t>
            </a:r>
            <a:r>
              <a:rPr lang="en-US" sz="1200" kern="1200" dirty="0" smtClean="0">
                <a:solidFill>
                  <a:schemeClr val="tx1"/>
                </a:solidFill>
                <a:effectLst/>
                <a:latin typeface="+mn-lt"/>
                <a:ea typeface="+mn-ea"/>
                <a:cs typeface="+mn-cs"/>
              </a:rPr>
              <a:t>, 1979, gelatin silver print, sheet/image: 35.5 × 27.6 cm (14 × 10 7/8 in.), National Gallery of Art, Washington, Corcoran Collection (Gift of the Artist), 2015.19.4478</a:t>
            </a:r>
          </a:p>
          <a:p>
            <a:r>
              <a:rPr lang="en-US" sz="1200" kern="1200" dirty="0" smtClean="0">
                <a:solidFill>
                  <a:schemeClr val="tx1"/>
                </a:solidFill>
                <a:effectLst/>
                <a:latin typeface="+mn-lt"/>
                <a:ea typeface="+mn-ea"/>
                <a:cs typeface="+mn-cs"/>
              </a:rPr>
              <a:t>(right) Jim Goldberg, </a:t>
            </a:r>
            <a:r>
              <a:rPr lang="en-US" sz="1200" i="1" kern="1200" dirty="0" smtClean="0">
                <a:solidFill>
                  <a:schemeClr val="tx1"/>
                </a:solidFill>
                <a:effectLst/>
                <a:latin typeface="+mn-lt"/>
                <a:ea typeface="+mn-ea"/>
                <a:cs typeface="+mn-cs"/>
              </a:rPr>
              <a:t>Mitzi Cohen, from Rich and Poor</a:t>
            </a:r>
            <a:r>
              <a:rPr lang="en-US" sz="1200" kern="1200" dirty="0" smtClean="0">
                <a:solidFill>
                  <a:schemeClr val="tx1"/>
                </a:solidFill>
                <a:effectLst/>
                <a:latin typeface="+mn-lt"/>
                <a:ea typeface="+mn-ea"/>
                <a:cs typeface="+mn-cs"/>
              </a:rPr>
              <a:t>, 1981, gelatin silver print, sheet/image: 35.5 × 27.7 cm (14 × 10 7/8 in.), National Gallery of Art, Washington, Corcoran Collection (Gift of the Artist), 2015.19.4480</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the late 1970s and early 1980s Jim Goldberg photographed hundreds of rich and poor residents of San Francisco. He initially focused his efforts on residents who were living temporarily in hotels, but expanded his project to include members of his art school’s Board of Trustees.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As part of the process, Goldberg interviewed his subjects, who then wrote their text in their own hands to accompany the finished prints. Goldberg helped shape the commentary, ultimately serving as both photographer and editor. Throughout the project he confronted his own stereotypes and perceptions, and he wrote in a 1985 publication about the empathy, frustration, hope, and powerlessness he felt during the course of the project. Since then many critics have pointed out that the same inequalities between the rich and poor remain today.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Why do you think Goldberg included text written by his subjects on the photographic prints? What impact would the works have without the text? What stories do Goldberg’s works tell, and what reactions do you have to the people he shows?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these works: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https://</a:t>
            </a: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/collection/art-object-page.194746.html</a:t>
            </a:r>
          </a:p>
          <a:p>
            <a:r>
              <a:rPr lang="en-US" sz="1200" kern="1200" dirty="0" smtClean="0">
                <a:solidFill>
                  <a:schemeClr val="tx1"/>
                </a:solidFill>
                <a:effectLst/>
                <a:latin typeface="+mn-lt"/>
                <a:ea typeface="+mn-ea"/>
                <a:cs typeface="+mn-cs"/>
              </a:rPr>
              <a:t>https://</a:t>
            </a: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/collection/art-object-page.194745.html</a:t>
            </a:r>
          </a:p>
        </p:txBody>
      </p:sp>
      <p:sp>
        <p:nvSpPr>
          <p:cNvPr id="4" name="Slide Number Placeholder 3"/>
          <p:cNvSpPr>
            <a:spLocks noGrp="1"/>
          </p:cNvSpPr>
          <p:nvPr>
            <p:ph type="sldNum" sz="quarter" idx="10"/>
          </p:nvPr>
        </p:nvSpPr>
        <p:spPr/>
        <p:txBody>
          <a:bodyPr/>
          <a:lstStyle/>
          <a:p>
            <a:fld id="{5651D948-A1F4-6240-8484-B37B5985AEAF}" type="slidenum">
              <a:rPr lang="en-US" smtClean="0"/>
              <a:t>14</a:t>
            </a:fld>
            <a:endParaRPr lang="en-US"/>
          </a:p>
        </p:txBody>
      </p:sp>
    </p:spTree>
    <p:extLst>
      <p:ext uri="{BB962C8B-B14F-4D97-AF65-F5344CB8AC3E}">
        <p14:creationId xmlns:p14="http://schemas.microsoft.com/office/powerpoint/2010/main" val="38407792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Saul Steinberg, </a:t>
            </a:r>
            <a:r>
              <a:rPr lang="en-US" sz="1200" i="1" kern="1200" dirty="0" smtClean="0">
                <a:solidFill>
                  <a:schemeClr val="tx1"/>
                </a:solidFill>
                <a:effectLst/>
                <a:latin typeface="+mn-lt"/>
                <a:ea typeface="+mn-ea"/>
                <a:cs typeface="+mn-cs"/>
              </a:rPr>
              <a:t>Self-Portrait, Drawing</a:t>
            </a:r>
            <a:r>
              <a:rPr lang="en-US" sz="1200" kern="1200" dirty="0" smtClean="0">
                <a:solidFill>
                  <a:schemeClr val="tx1"/>
                </a:solidFill>
                <a:effectLst/>
                <a:latin typeface="+mn-lt"/>
                <a:ea typeface="+mn-ea"/>
                <a:cs typeface="+mn-cs"/>
              </a:rPr>
              <a:t>, c. 1986/1995, black felt-tip pen on wove paper in spiral-bound sketchbook, sheet: 35.56 × 27.94 cm (14 × 11 in.), book: 35.56 × 27.94 × 1.27 cm (14 × 11 × 1/2 in.), National Gallery of Art, Washington, Gift of The Saul Steinberg Foundation, 2016.143.35.22</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self-portrait is from artist Saul Steinberg’s sketchbook. Best known for his insightful, inventive drawings and cartoons created for the </a:t>
            </a:r>
            <a:r>
              <a:rPr lang="en-US" sz="1200" i="1" kern="1200" dirty="0" smtClean="0">
                <a:solidFill>
                  <a:schemeClr val="tx1"/>
                </a:solidFill>
                <a:effectLst/>
                <a:latin typeface="+mn-lt"/>
                <a:ea typeface="+mn-ea"/>
                <a:cs typeface="+mn-cs"/>
              </a:rPr>
              <a:t>New Yorker</a:t>
            </a:r>
            <a:r>
              <a:rPr lang="en-US" sz="1200" kern="1200" dirty="0" smtClean="0">
                <a:solidFill>
                  <a:schemeClr val="tx1"/>
                </a:solidFill>
                <a:effectLst/>
                <a:latin typeface="+mn-lt"/>
                <a:ea typeface="+mn-ea"/>
                <a:cs typeface="+mn-cs"/>
              </a:rPr>
              <a:t> magazine, Steinberg worked in a variety of media and his work is now owned by galleries and museums around the world.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Steinberg referred to himself as a “writer who draws.” Look closely at this self-portrait. How does this sketch reflect ideas, or even a story, about Steinberg?</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Dive deeper into self-portraiture by doing this activity inspired by Andy Warhol’s work: </a:t>
            </a: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/education/teachers/lessons-activities/self-portraits/</a:t>
            </a:r>
            <a:r>
              <a:rPr lang="en-US" sz="1200" kern="1200" dirty="0" err="1" smtClean="0">
                <a:solidFill>
                  <a:schemeClr val="tx1"/>
                </a:solidFill>
                <a:effectLst/>
                <a:latin typeface="+mn-lt"/>
                <a:ea typeface="+mn-ea"/>
                <a:cs typeface="+mn-cs"/>
              </a:rPr>
              <a:t>warhol.html</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https://</a:t>
            </a: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/collection/art-object-page.208706.html</a:t>
            </a:r>
          </a:p>
        </p:txBody>
      </p:sp>
      <p:sp>
        <p:nvSpPr>
          <p:cNvPr id="4" name="Slide Number Placeholder 3"/>
          <p:cNvSpPr>
            <a:spLocks noGrp="1"/>
          </p:cNvSpPr>
          <p:nvPr>
            <p:ph type="sldNum" sz="quarter" idx="10"/>
          </p:nvPr>
        </p:nvSpPr>
        <p:spPr/>
        <p:txBody>
          <a:bodyPr/>
          <a:lstStyle/>
          <a:p>
            <a:fld id="{5651D948-A1F4-6240-8484-B37B5985AEAF}" type="slidenum">
              <a:rPr lang="en-US" smtClean="0"/>
              <a:t>15</a:t>
            </a:fld>
            <a:endParaRPr lang="en-US"/>
          </a:p>
        </p:txBody>
      </p:sp>
    </p:spTree>
    <p:extLst>
      <p:ext uri="{BB962C8B-B14F-4D97-AF65-F5344CB8AC3E}">
        <p14:creationId xmlns:p14="http://schemas.microsoft.com/office/powerpoint/2010/main" val="38524997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Clarissa </a:t>
            </a:r>
            <a:r>
              <a:rPr lang="en-US" sz="1200" kern="1200" dirty="0" err="1" smtClean="0">
                <a:solidFill>
                  <a:schemeClr val="tx1"/>
                </a:solidFill>
                <a:effectLst/>
                <a:latin typeface="+mn-lt"/>
                <a:ea typeface="+mn-ea"/>
                <a:cs typeface="+mn-cs"/>
              </a:rPr>
              <a:t>Sligh</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She Sucked Her Thumb</a:t>
            </a:r>
            <a:r>
              <a:rPr lang="en-US" sz="1200" kern="1200" dirty="0" smtClean="0">
                <a:solidFill>
                  <a:schemeClr val="tx1"/>
                </a:solidFill>
                <a:effectLst/>
                <a:latin typeface="+mn-lt"/>
                <a:ea typeface="+mn-ea"/>
                <a:cs typeface="+mn-cs"/>
              </a:rPr>
              <a:t>, 1989, cyanotype, image: 27.5 × 21.5 cm (10 13/16 × 8 7/16 in.), sheet: 35.1 × 27.7 cm (13 13/16 × 10 7/8 in.), National Gallery of Art, Washington, Corcoran Collection (Gift of the Friends of the Corcoran Gallery of Art), 2015.19.4483</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Like today’s personal social media accounts, family photo albums typically present positive, cheerful moments in the life of a family, obscuring or omitting any troubling or shameful events. Clarissa </a:t>
            </a:r>
            <a:r>
              <a:rPr lang="en-US" sz="1200" kern="1200" dirty="0" err="1" smtClean="0">
                <a:solidFill>
                  <a:schemeClr val="tx1"/>
                </a:solidFill>
                <a:effectLst/>
                <a:latin typeface="+mn-lt"/>
                <a:ea typeface="+mn-ea"/>
                <a:cs typeface="+mn-cs"/>
              </a:rPr>
              <a:t>Sligh</a:t>
            </a:r>
            <a:r>
              <a:rPr lang="en-US" sz="1200" kern="1200" dirty="0" smtClean="0">
                <a:solidFill>
                  <a:schemeClr val="tx1"/>
                </a:solidFill>
                <a:effectLst/>
                <a:latin typeface="+mn-lt"/>
                <a:ea typeface="+mn-ea"/>
                <a:cs typeface="+mn-cs"/>
              </a:rPr>
              <a:t> decided to mine her family photo album and reconsider events from her childhood in 1950s segregated Arlington, Virginia, a suburb of Washington, DC. </a:t>
            </a:r>
            <a:r>
              <a:rPr lang="en-US" sz="1200" i="1" kern="1200" dirty="0" smtClean="0">
                <a:solidFill>
                  <a:schemeClr val="tx1"/>
                </a:solidFill>
                <a:effectLst/>
                <a:latin typeface="+mn-lt"/>
                <a:ea typeface="+mn-ea"/>
                <a:cs typeface="+mn-cs"/>
              </a:rPr>
              <a:t>She Sucked Her Thumb </a:t>
            </a:r>
            <a:r>
              <a:rPr lang="en-US" sz="1200" kern="1200" dirty="0" smtClean="0">
                <a:solidFill>
                  <a:schemeClr val="tx1"/>
                </a:solidFill>
                <a:effectLst/>
                <a:latin typeface="+mn-lt"/>
                <a:ea typeface="+mn-ea"/>
                <a:cs typeface="+mn-cs"/>
              </a:rPr>
              <a:t>is from the resulting series of works called </a:t>
            </a:r>
            <a:r>
              <a:rPr lang="en-US" sz="1200" i="1" kern="1200" dirty="0" smtClean="0">
                <a:solidFill>
                  <a:schemeClr val="tx1"/>
                </a:solidFill>
                <a:effectLst/>
                <a:latin typeface="+mn-lt"/>
                <a:ea typeface="+mn-ea"/>
                <a:cs typeface="+mn-cs"/>
              </a:rPr>
              <a:t>Reframing the Past</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emotions and questions does this work of art raise for you? Consider the ways in which you present your life online or through other outlets.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https://</a:t>
            </a: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/collection/art-object-page.170500.html</a:t>
            </a:r>
          </a:p>
        </p:txBody>
      </p:sp>
      <p:sp>
        <p:nvSpPr>
          <p:cNvPr id="4" name="Slide Number Placeholder 3"/>
          <p:cNvSpPr>
            <a:spLocks noGrp="1"/>
          </p:cNvSpPr>
          <p:nvPr>
            <p:ph type="sldNum" sz="quarter" idx="10"/>
          </p:nvPr>
        </p:nvSpPr>
        <p:spPr/>
        <p:txBody>
          <a:bodyPr/>
          <a:lstStyle/>
          <a:p>
            <a:fld id="{5651D948-A1F4-6240-8484-B37B5985AEAF}" type="slidenum">
              <a:rPr lang="en-US" smtClean="0"/>
              <a:t>16</a:t>
            </a:fld>
            <a:endParaRPr lang="en-US"/>
          </a:p>
        </p:txBody>
      </p:sp>
    </p:spTree>
    <p:extLst>
      <p:ext uri="{BB962C8B-B14F-4D97-AF65-F5344CB8AC3E}">
        <p14:creationId xmlns:p14="http://schemas.microsoft.com/office/powerpoint/2010/main" val="37644672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Felix Gonzalez-Torres, </a:t>
            </a:r>
            <a:r>
              <a:rPr lang="en-US" sz="1200" i="1" kern="1200" dirty="0" smtClean="0">
                <a:solidFill>
                  <a:schemeClr val="tx1"/>
                </a:solidFill>
                <a:effectLst/>
                <a:latin typeface="+mn-lt"/>
                <a:ea typeface="+mn-ea"/>
                <a:cs typeface="+mn-cs"/>
              </a:rPr>
              <a:t>“Untitled” (Ross in L.A.)</a:t>
            </a:r>
            <a:r>
              <a:rPr lang="en-US" sz="1200" kern="1200" dirty="0" smtClean="0">
                <a:solidFill>
                  <a:schemeClr val="tx1"/>
                </a:solidFill>
                <a:effectLst/>
                <a:latin typeface="+mn-lt"/>
                <a:ea typeface="+mn-ea"/>
                <a:cs typeface="+mn-cs"/>
              </a:rPr>
              <a:t>, 1991, print on paper, endless supply, overall (ideal paper size): 25.4 × 73.66 × 58.42 cm (10 × 29 × 23 in.), overall (original paper size): 25.5 × 78.4 × 62 cm (10 1/16 × 30 7/8 × 24 7/16 in.), National Gallery of Art, Washington, Gift of the Collectors Committee and Emily and Mitchell </a:t>
            </a:r>
            <a:r>
              <a:rPr lang="en-US" sz="1200" kern="1200" dirty="0" err="1" smtClean="0">
                <a:solidFill>
                  <a:schemeClr val="tx1"/>
                </a:solidFill>
                <a:effectLst/>
                <a:latin typeface="+mn-lt"/>
                <a:ea typeface="+mn-ea"/>
                <a:cs typeface="+mn-cs"/>
              </a:rPr>
              <a:t>Rales</a:t>
            </a:r>
            <a:r>
              <a:rPr lang="en-US" sz="1200" kern="1200" dirty="0" smtClean="0">
                <a:solidFill>
                  <a:schemeClr val="tx1"/>
                </a:solidFill>
                <a:effectLst/>
                <a:latin typeface="+mn-lt"/>
                <a:ea typeface="+mn-ea"/>
                <a:cs typeface="+mn-cs"/>
              </a:rPr>
              <a:t>, 2017.51.1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Have you ever lost someone close to you? How did you make sense of your grief and loss?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work’s title refers to Ross </a:t>
            </a:r>
            <a:r>
              <a:rPr lang="en-US" sz="1200" kern="1200" dirty="0" err="1" smtClean="0">
                <a:solidFill>
                  <a:schemeClr val="tx1"/>
                </a:solidFill>
                <a:effectLst/>
                <a:latin typeface="+mn-lt"/>
                <a:ea typeface="+mn-ea"/>
                <a:cs typeface="+mn-cs"/>
              </a:rPr>
              <a:t>Laycock</a:t>
            </a:r>
            <a:r>
              <a:rPr lang="en-US" sz="1200" kern="1200" dirty="0" smtClean="0">
                <a:solidFill>
                  <a:schemeClr val="tx1"/>
                </a:solidFill>
                <a:effectLst/>
                <a:latin typeface="+mn-lt"/>
                <a:ea typeface="+mn-ea"/>
                <a:cs typeface="+mn-cs"/>
              </a:rPr>
              <a:t>, the partner of artist Felix Gonzalez-Torres. </a:t>
            </a:r>
            <a:r>
              <a:rPr lang="en-US" sz="1200" kern="1200" dirty="0" err="1" smtClean="0">
                <a:solidFill>
                  <a:schemeClr val="tx1"/>
                </a:solidFill>
                <a:effectLst/>
                <a:latin typeface="+mn-lt"/>
                <a:ea typeface="+mn-ea"/>
                <a:cs typeface="+mn-cs"/>
              </a:rPr>
              <a:t>Laycock</a:t>
            </a:r>
            <a:r>
              <a:rPr lang="en-US" sz="1200" kern="1200" dirty="0" smtClean="0">
                <a:solidFill>
                  <a:schemeClr val="tx1"/>
                </a:solidFill>
                <a:effectLst/>
                <a:latin typeface="+mn-lt"/>
                <a:ea typeface="+mn-ea"/>
                <a:cs typeface="+mn-cs"/>
              </a:rPr>
              <a:t> died from an AIDS-related illness in 1991, as did Gonzalez-Torres five years later.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Like much of Gonzalez-Torres’s work, </a:t>
            </a:r>
            <a:r>
              <a:rPr lang="en-US" sz="1200" i="1" kern="1200" dirty="0" smtClean="0">
                <a:solidFill>
                  <a:schemeClr val="tx1"/>
                </a:solidFill>
                <a:effectLst/>
                <a:latin typeface="+mn-lt"/>
                <a:ea typeface="+mn-ea"/>
                <a:cs typeface="+mn-cs"/>
              </a:rPr>
              <a:t>“Untitled” (Ross in L.A.)</a:t>
            </a:r>
            <a:r>
              <a:rPr lang="en-US" sz="1200" kern="1200" dirty="0" smtClean="0">
                <a:solidFill>
                  <a:schemeClr val="tx1"/>
                </a:solidFill>
                <a:effectLst/>
                <a:latin typeface="+mn-lt"/>
                <a:ea typeface="+mn-ea"/>
                <a:cs typeface="+mn-cs"/>
              </a:rPr>
              <a:t> is minimal, conceptual, political, and participatory. Visitors are invited to take a piece of paper from the stack, slowly diminishing the pile of paper. Both the artist and the museum relinquish control of the work as sheets upon sheets are dispersed to individuals. There’s no way to predict how quickly the stack will change, what will happen to the sheets of paper after they’re taken, or how people will think of them. Eventually, the museum replenishes the stack and the work begins anew.</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Consider the stack of paper as a stand-in for Ross’s life or Gonzalez-Torres’s relationship with him. How might this work of art be an allegory of love and loss?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https://</a:t>
            </a: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/collection/art-object-page.209641.html</a:t>
            </a:r>
          </a:p>
        </p:txBody>
      </p:sp>
      <p:sp>
        <p:nvSpPr>
          <p:cNvPr id="4" name="Slide Number Placeholder 3"/>
          <p:cNvSpPr>
            <a:spLocks noGrp="1"/>
          </p:cNvSpPr>
          <p:nvPr>
            <p:ph type="sldNum" sz="quarter" idx="10"/>
          </p:nvPr>
        </p:nvSpPr>
        <p:spPr/>
        <p:txBody>
          <a:bodyPr/>
          <a:lstStyle/>
          <a:p>
            <a:fld id="{5651D948-A1F4-6240-8484-B37B5985AEAF}" type="slidenum">
              <a:rPr lang="en-US" smtClean="0"/>
              <a:t>17</a:t>
            </a:fld>
            <a:endParaRPr lang="en-US"/>
          </a:p>
        </p:txBody>
      </p:sp>
    </p:spTree>
    <p:extLst>
      <p:ext uri="{BB962C8B-B14F-4D97-AF65-F5344CB8AC3E}">
        <p14:creationId xmlns:p14="http://schemas.microsoft.com/office/powerpoint/2010/main" val="8935649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Byron Kim, </a:t>
            </a:r>
            <a:r>
              <a:rPr lang="en-US" sz="1200" i="1" kern="1200" dirty="0" smtClean="0">
                <a:solidFill>
                  <a:schemeClr val="tx1"/>
                </a:solidFill>
                <a:effectLst/>
                <a:latin typeface="+mn-lt"/>
                <a:ea typeface="+mn-ea"/>
                <a:cs typeface="+mn-cs"/>
              </a:rPr>
              <a:t>Synecdoche</a:t>
            </a:r>
            <a:r>
              <a:rPr lang="en-US" sz="1200" kern="1200" dirty="0" smtClean="0">
                <a:solidFill>
                  <a:schemeClr val="tx1"/>
                </a:solidFill>
                <a:effectLst/>
                <a:latin typeface="+mn-lt"/>
                <a:ea typeface="+mn-ea"/>
                <a:cs typeface="+mn-cs"/>
              </a:rPr>
              <a:t>, 1991–present, oil and wax on </a:t>
            </a:r>
            <a:r>
              <a:rPr lang="en-US" sz="1200" kern="1200" dirty="0" err="1" smtClean="0">
                <a:solidFill>
                  <a:schemeClr val="tx1"/>
                </a:solidFill>
                <a:effectLst/>
                <a:latin typeface="+mn-lt"/>
                <a:ea typeface="+mn-ea"/>
                <a:cs typeface="+mn-cs"/>
              </a:rPr>
              <a:t>lauan</a:t>
            </a:r>
            <a:r>
              <a:rPr lang="en-US" sz="1200" kern="1200" dirty="0" smtClean="0">
                <a:solidFill>
                  <a:schemeClr val="tx1"/>
                </a:solidFill>
                <a:effectLst/>
                <a:latin typeface="+mn-lt"/>
                <a:ea typeface="+mn-ea"/>
                <a:cs typeface="+mn-cs"/>
              </a:rPr>
              <a:t> plywood, birch plywood, and plywood, each panel (overall installed dimensions variable): 25.4 × 20.32 cm (10 × 8 in.), National Gallery of Art, Washington, Richard S. </a:t>
            </a:r>
            <a:r>
              <a:rPr lang="en-US" sz="1200" kern="1200" dirty="0" err="1" smtClean="0">
                <a:solidFill>
                  <a:schemeClr val="tx1"/>
                </a:solidFill>
                <a:effectLst/>
                <a:latin typeface="+mn-lt"/>
                <a:ea typeface="+mn-ea"/>
                <a:cs typeface="+mn-cs"/>
              </a:rPr>
              <a:t>Zeisler</a:t>
            </a:r>
            <a:r>
              <a:rPr lang="en-US" sz="1200" kern="1200" dirty="0" smtClean="0">
                <a:solidFill>
                  <a:schemeClr val="tx1"/>
                </a:solidFill>
                <a:effectLst/>
                <a:latin typeface="+mn-lt"/>
                <a:ea typeface="+mn-ea"/>
                <a:cs typeface="+mn-cs"/>
              </a:rPr>
              <a:t> Fund, 2009.39.1.1–560</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Each panel in </a:t>
            </a:r>
            <a:r>
              <a:rPr lang="en-US" sz="1200" i="1" kern="1200" dirty="0" smtClean="0">
                <a:solidFill>
                  <a:schemeClr val="tx1"/>
                </a:solidFill>
                <a:effectLst/>
                <a:latin typeface="+mn-lt"/>
                <a:ea typeface="+mn-ea"/>
                <a:cs typeface="+mn-cs"/>
              </a:rPr>
              <a:t>Synecdoche </a:t>
            </a:r>
            <a:r>
              <a:rPr lang="en-US" sz="1200" kern="1200" dirty="0" smtClean="0">
                <a:solidFill>
                  <a:schemeClr val="tx1"/>
                </a:solidFill>
                <a:effectLst/>
                <a:latin typeface="+mn-lt"/>
                <a:ea typeface="+mn-ea"/>
                <a:cs typeface="+mn-cs"/>
              </a:rPr>
              <a:t>represents the skin tone of an individual: sometimes one of artist Byron Kim’s friends, family members, colleagues, or neighbors, and sometimes a stranger. The work functions both as a group portrait and as a collection of simply painted panels in a minimal range of colors. Kim first began the work in 1991 and still adds panels from time to time. The word “synecdoche” is defined as a figure of speech in which a part of something stands in for the whole, or vice versa.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Many viewers understand this work of art to be a political statement on race and the construct of race in the United States. What do you think this work might say about race and identity? What can you learn about the individual sitters in this work of art? How is it similar to or different from a traditional portrait?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https://</a:t>
            </a: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/collection/art-object-page.142289.html</a:t>
            </a:r>
          </a:p>
        </p:txBody>
      </p:sp>
      <p:sp>
        <p:nvSpPr>
          <p:cNvPr id="4" name="Slide Number Placeholder 3"/>
          <p:cNvSpPr>
            <a:spLocks noGrp="1"/>
          </p:cNvSpPr>
          <p:nvPr>
            <p:ph type="sldNum" sz="quarter" idx="10"/>
          </p:nvPr>
        </p:nvSpPr>
        <p:spPr/>
        <p:txBody>
          <a:bodyPr/>
          <a:lstStyle/>
          <a:p>
            <a:fld id="{5651D948-A1F4-6240-8484-B37B5985AEAF}" type="slidenum">
              <a:rPr lang="en-US" smtClean="0"/>
              <a:t>18</a:t>
            </a:fld>
            <a:endParaRPr lang="en-US"/>
          </a:p>
        </p:txBody>
      </p:sp>
    </p:spTree>
    <p:extLst>
      <p:ext uri="{BB962C8B-B14F-4D97-AF65-F5344CB8AC3E}">
        <p14:creationId xmlns:p14="http://schemas.microsoft.com/office/powerpoint/2010/main" val="24150328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Lorna Simpson, </a:t>
            </a:r>
            <a:r>
              <a:rPr lang="en-US" sz="1200" i="1" kern="1200" dirty="0" smtClean="0">
                <a:solidFill>
                  <a:schemeClr val="tx1"/>
                </a:solidFill>
                <a:effectLst/>
                <a:latin typeface="+mn-lt"/>
                <a:ea typeface="+mn-ea"/>
                <a:cs typeface="+mn-cs"/>
              </a:rPr>
              <a:t>Coiffure</a:t>
            </a:r>
            <a:r>
              <a:rPr lang="en-US" sz="1200" kern="1200" dirty="0" smtClean="0">
                <a:solidFill>
                  <a:schemeClr val="tx1"/>
                </a:solidFill>
                <a:effectLst/>
                <a:latin typeface="+mn-lt"/>
                <a:ea typeface="+mn-ea"/>
                <a:cs typeface="+mn-cs"/>
              </a:rPr>
              <a:t>, 1991, 3 gelatin silver prints and 10 engraved plastic plaques, image/sheet (each): 106.05 × 82.87 cm (41 3/4 × 32 5/8 in.), framed (each): 109.22 × 86.36 × 4.76 cm (43 × 34 × 1 7/8 in.), overall: 182.88 × 269.24 × 4.76 cm (72 × 106 × 1 7/8 in.), National Gallery of Art, Washington, Corcoran Collection (Gift of the Women's Committee of the Corcoran Gallery of Art), 2015.19.4459</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How you style your hair hints at how you see yourself and your identity. For African American women, hair care is a weighty subject that relates to notions of beauty, politics, culture, and history.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Lorna Simpson’s </a:t>
            </a:r>
            <a:r>
              <a:rPr lang="en-US" sz="1200" i="1" kern="1200" dirty="0" smtClean="0">
                <a:solidFill>
                  <a:schemeClr val="tx1"/>
                </a:solidFill>
                <a:effectLst/>
                <a:latin typeface="+mn-lt"/>
                <a:ea typeface="+mn-ea"/>
                <a:cs typeface="+mn-cs"/>
              </a:rPr>
              <a:t>Coiffure</a:t>
            </a:r>
            <a:r>
              <a:rPr lang="en-US" sz="1200" kern="1200" dirty="0" smtClean="0">
                <a:solidFill>
                  <a:schemeClr val="tx1"/>
                </a:solidFill>
                <a:effectLst/>
                <a:latin typeface="+mn-lt"/>
                <a:ea typeface="+mn-ea"/>
                <a:cs typeface="+mn-cs"/>
              </a:rPr>
              <a:t> touches upon these themes. From left to right the images depict a woman whose hair is cut short, to a circle of braided hair, to the back of an African mask. Simpson links African American hair to African rituals by depicting an actual connection link between the two images in the form of a braid. The text below provides instructions for braiding hair.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Simpson photographed both the woman and the mask from behind, concealing their faces. Why do you think she might have done that?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is your hair care ritual? How is it tied to your culture or identity?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https://</a:t>
            </a: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/collection/art-object-page.170478.html</a:t>
            </a:r>
          </a:p>
        </p:txBody>
      </p:sp>
      <p:sp>
        <p:nvSpPr>
          <p:cNvPr id="4" name="Slide Number Placeholder 3"/>
          <p:cNvSpPr>
            <a:spLocks noGrp="1"/>
          </p:cNvSpPr>
          <p:nvPr>
            <p:ph type="sldNum" sz="quarter" idx="10"/>
          </p:nvPr>
        </p:nvSpPr>
        <p:spPr/>
        <p:txBody>
          <a:bodyPr/>
          <a:lstStyle/>
          <a:p>
            <a:fld id="{5651D948-A1F4-6240-8484-B37B5985AEAF}" type="slidenum">
              <a:rPr lang="en-US" smtClean="0"/>
              <a:t>19</a:t>
            </a:fld>
            <a:endParaRPr lang="en-US"/>
          </a:p>
        </p:txBody>
      </p:sp>
    </p:spTree>
    <p:extLst>
      <p:ext uri="{BB962C8B-B14F-4D97-AF65-F5344CB8AC3E}">
        <p14:creationId xmlns:p14="http://schemas.microsoft.com/office/powerpoint/2010/main" val="177807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Nan </a:t>
            </a:r>
            <a:r>
              <a:rPr lang="en-US" sz="1200" kern="1200" dirty="0" err="1" smtClean="0">
                <a:solidFill>
                  <a:schemeClr val="tx1"/>
                </a:solidFill>
                <a:effectLst/>
                <a:latin typeface="+mn-lt"/>
                <a:ea typeface="+mn-ea"/>
                <a:cs typeface="+mn-cs"/>
              </a:rPr>
              <a:t>Goldin</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Relapse/Detox Grid</a:t>
            </a:r>
            <a:r>
              <a:rPr lang="en-US" sz="1200" kern="1200" dirty="0" smtClean="0">
                <a:solidFill>
                  <a:schemeClr val="tx1"/>
                </a:solidFill>
                <a:effectLst/>
                <a:latin typeface="+mn-lt"/>
                <a:ea typeface="+mn-ea"/>
                <a:cs typeface="+mn-cs"/>
              </a:rPr>
              <a:t>, 1998–2000, 9 silver dye bleach prints, printed 2000, overall: 108.43 × 159.39 cm (42 11/16 × 62 3/4 in.), each unit: 19.38 × 32.7 cm (7 5/8 × 12 7/8 in.), National Gallery of Art, Washington, Corcoran Collection (Museum Purchase with funds donated by the FRIENDS of the Corcoran Gallery of Art), 2015.19.4709</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How much of your personal life do you reveal to others? How do you choose to share it?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Nan </a:t>
            </a:r>
            <a:r>
              <a:rPr lang="en-US" sz="1200" kern="1200" dirty="0" err="1" smtClean="0">
                <a:solidFill>
                  <a:schemeClr val="tx1"/>
                </a:solidFill>
                <a:effectLst/>
                <a:latin typeface="+mn-lt"/>
                <a:ea typeface="+mn-ea"/>
                <a:cs typeface="+mn-cs"/>
              </a:rPr>
              <a:t>Goldin</a:t>
            </a:r>
            <a:r>
              <a:rPr lang="en-US" sz="1200" kern="1200" dirty="0" smtClean="0">
                <a:solidFill>
                  <a:schemeClr val="tx1"/>
                </a:solidFill>
                <a:effectLst/>
                <a:latin typeface="+mn-lt"/>
                <a:ea typeface="+mn-ea"/>
                <a:cs typeface="+mn-cs"/>
              </a:rPr>
              <a:t> has unapologetically photographed herself and those around her since she was a teenager in Boston. Relationships, drug use, addiction, violence, loss, and love all feature in her incredibly personal work. In </a:t>
            </a:r>
            <a:r>
              <a:rPr lang="en-US" sz="1200" i="1" kern="1200" dirty="0" smtClean="0">
                <a:solidFill>
                  <a:schemeClr val="tx1"/>
                </a:solidFill>
                <a:effectLst/>
                <a:latin typeface="+mn-lt"/>
                <a:ea typeface="+mn-ea"/>
                <a:cs typeface="+mn-cs"/>
              </a:rPr>
              <a:t>Relapse/Detox Grid </a:t>
            </a:r>
            <a:r>
              <a:rPr lang="en-US" sz="1200" kern="1200" dirty="0" err="1" smtClean="0">
                <a:solidFill>
                  <a:schemeClr val="tx1"/>
                </a:solidFill>
                <a:effectLst/>
                <a:latin typeface="+mn-lt"/>
                <a:ea typeface="+mn-ea"/>
                <a:cs typeface="+mn-cs"/>
              </a:rPr>
              <a:t>Goldin</a:t>
            </a:r>
            <a:r>
              <a:rPr lang="en-US" sz="1200" kern="1200" dirty="0" smtClean="0">
                <a:solidFill>
                  <a:schemeClr val="tx1"/>
                </a:solidFill>
                <a:effectLst/>
                <a:latin typeface="+mn-lt"/>
                <a:ea typeface="+mn-ea"/>
                <a:cs typeface="+mn-cs"/>
              </a:rPr>
              <a:t> documents her relapse into heroin use and subsequent detox at a location in Connecticut. A boyfriend identified as David H. is seen in the photographs, and </a:t>
            </a:r>
            <a:r>
              <a:rPr lang="en-US" sz="1200" kern="1200" dirty="0" err="1" smtClean="0">
                <a:solidFill>
                  <a:schemeClr val="tx1"/>
                </a:solidFill>
                <a:effectLst/>
                <a:latin typeface="+mn-lt"/>
                <a:ea typeface="+mn-ea"/>
                <a:cs typeface="+mn-cs"/>
              </a:rPr>
              <a:t>Goldin</a:t>
            </a:r>
            <a:r>
              <a:rPr lang="en-US" sz="1200" kern="1200" dirty="0" smtClean="0">
                <a:solidFill>
                  <a:schemeClr val="tx1"/>
                </a:solidFill>
                <a:effectLst/>
                <a:latin typeface="+mn-lt"/>
                <a:ea typeface="+mn-ea"/>
                <a:cs typeface="+mn-cs"/>
              </a:rPr>
              <a:t> appears in the upper and lower left.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strikes you about these photographs? What kinds of ethical dilemmas do these photographs raise for you?</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https://</a:t>
            </a: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/collection/art-object-page.172395.html</a:t>
            </a:r>
          </a:p>
        </p:txBody>
      </p:sp>
      <p:sp>
        <p:nvSpPr>
          <p:cNvPr id="4" name="Slide Number Placeholder 3"/>
          <p:cNvSpPr>
            <a:spLocks noGrp="1"/>
          </p:cNvSpPr>
          <p:nvPr>
            <p:ph type="sldNum" sz="quarter" idx="10"/>
          </p:nvPr>
        </p:nvSpPr>
        <p:spPr/>
        <p:txBody>
          <a:bodyPr/>
          <a:lstStyle/>
          <a:p>
            <a:fld id="{5651D948-A1F4-6240-8484-B37B5985AEAF}" type="slidenum">
              <a:rPr lang="en-US" smtClean="0"/>
              <a:t>20</a:t>
            </a:fld>
            <a:endParaRPr lang="en-US"/>
          </a:p>
        </p:txBody>
      </p:sp>
    </p:spTree>
    <p:extLst>
      <p:ext uri="{BB962C8B-B14F-4D97-AF65-F5344CB8AC3E}">
        <p14:creationId xmlns:p14="http://schemas.microsoft.com/office/powerpoint/2010/main" val="25788945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Deborah Luster, </a:t>
            </a:r>
            <a:r>
              <a:rPr lang="en-US" sz="1200" i="1" kern="1200" dirty="0" smtClean="0">
                <a:solidFill>
                  <a:schemeClr val="tx1"/>
                </a:solidFill>
                <a:effectLst/>
                <a:latin typeface="+mn-lt"/>
                <a:ea typeface="+mn-ea"/>
                <a:cs typeface="+mn-cs"/>
              </a:rPr>
              <a:t>Troy West, Angola, Louisiana, </a:t>
            </a:r>
            <a:r>
              <a:rPr lang="en-US" sz="1200" kern="1200" dirty="0" smtClean="0">
                <a:solidFill>
                  <a:schemeClr val="tx1"/>
                </a:solidFill>
                <a:effectLst/>
                <a:latin typeface="+mn-lt"/>
                <a:ea typeface="+mn-ea"/>
                <a:cs typeface="+mn-cs"/>
              </a:rPr>
              <a:t>June 11, 1999</a:t>
            </a:r>
            <a:r>
              <a:rPr lang="en-US" sz="1200" i="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gelatin silver print on aluminum, overall: 13.2 × 10.2 cm (5 3/16 × 4 in.), National Gallery of Art, Washington, Gift of Julia J. </a:t>
            </a:r>
            <a:r>
              <a:rPr lang="en-US" sz="1200" kern="1200" dirty="0" err="1" smtClean="0">
                <a:solidFill>
                  <a:schemeClr val="tx1"/>
                </a:solidFill>
                <a:effectLst/>
                <a:latin typeface="+mn-lt"/>
                <a:ea typeface="+mn-ea"/>
                <a:cs typeface="+mn-cs"/>
              </a:rPr>
              <a:t>Norrell</a:t>
            </a:r>
            <a:r>
              <a:rPr lang="en-US" sz="1200" kern="1200" dirty="0" smtClean="0">
                <a:solidFill>
                  <a:schemeClr val="tx1"/>
                </a:solidFill>
                <a:effectLst/>
                <a:latin typeface="+mn-lt"/>
                <a:ea typeface="+mn-ea"/>
                <a:cs typeface="+mn-cs"/>
              </a:rPr>
              <a:t>, in Honor of Claude </a:t>
            </a:r>
            <a:r>
              <a:rPr lang="en-US" sz="1200" kern="1200" dirty="0" err="1" smtClean="0">
                <a:solidFill>
                  <a:schemeClr val="tx1"/>
                </a:solidFill>
                <a:effectLst/>
                <a:latin typeface="+mn-lt"/>
                <a:ea typeface="+mn-ea"/>
                <a:cs typeface="+mn-cs"/>
              </a:rPr>
              <a:t>Simard</a:t>
            </a:r>
            <a:r>
              <a:rPr lang="en-US" sz="1200" kern="1200" dirty="0" smtClean="0">
                <a:solidFill>
                  <a:schemeClr val="tx1"/>
                </a:solidFill>
                <a:effectLst/>
                <a:latin typeface="+mn-lt"/>
                <a:ea typeface="+mn-ea"/>
                <a:cs typeface="+mn-cs"/>
              </a:rPr>
              <a:t> and the 25th Anniversary of Photography at the National Gallery of Art, 2014.177.3</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On the right, a yellowed image shows a young man standing in a field, hat in hand, next to a bag containing a recent harvest. On the left a list of handwritten words and acronyms inscribed on the back of the image provides clues and context for the image. The text reads: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92</a:t>
            </a:r>
          </a:p>
          <a:p>
            <a:r>
              <a:rPr lang="en-US" sz="1200" kern="1200" dirty="0" smtClean="0">
                <a:solidFill>
                  <a:schemeClr val="tx1"/>
                </a:solidFill>
                <a:effectLst/>
                <a:latin typeface="+mn-lt"/>
                <a:ea typeface="+mn-ea"/>
                <a:cs typeface="+mn-cs"/>
              </a:rPr>
              <a:t>Angola,</a:t>
            </a:r>
            <a:r>
              <a:rPr lang="en-US" sz="1200" kern="1200" baseline="0" dirty="0" smtClean="0">
                <a:solidFill>
                  <a:schemeClr val="tx1"/>
                </a:solidFill>
                <a:effectLst/>
                <a:latin typeface="+mn-lt"/>
                <a:ea typeface="+mn-ea"/>
                <a:cs typeface="+mn-cs"/>
              </a:rPr>
              <a:t> Louisiana</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L.S.P. [Louisiana State Penitentiary]</a:t>
            </a:r>
          </a:p>
          <a:p>
            <a:r>
              <a:rPr lang="en-US" sz="1200" kern="1200" dirty="0" smtClean="0">
                <a:solidFill>
                  <a:schemeClr val="tx1"/>
                </a:solidFill>
                <a:effectLst/>
                <a:latin typeface="+mn-lt"/>
                <a:ea typeface="+mn-ea"/>
                <a:cs typeface="+mn-cs"/>
              </a:rPr>
              <a:t>Troy West</a:t>
            </a:r>
          </a:p>
          <a:p>
            <a:r>
              <a:rPr lang="en-US" sz="1200" kern="1200" dirty="0" err="1" smtClean="0">
                <a:solidFill>
                  <a:schemeClr val="tx1"/>
                </a:solidFill>
                <a:effectLst/>
                <a:latin typeface="+mn-lt"/>
                <a:ea typeface="+mn-ea"/>
                <a:cs typeface="+mn-cs"/>
              </a:rPr>
              <a:t>d.o.c</a:t>
            </a:r>
            <a:r>
              <a:rPr lang="en-US" sz="1200" kern="1200" dirty="0" smtClean="0">
                <a:solidFill>
                  <a:schemeClr val="tx1"/>
                </a:solidFill>
                <a:effectLst/>
                <a:latin typeface="+mn-lt"/>
                <a:ea typeface="+mn-ea"/>
                <a:cs typeface="+mn-cs"/>
              </a:rPr>
              <a:t>.# [Department of Corrections number] 311719</a:t>
            </a:r>
          </a:p>
          <a:p>
            <a:r>
              <a:rPr lang="en-US" sz="1200" kern="1200" dirty="0" err="1" smtClean="0">
                <a:solidFill>
                  <a:schemeClr val="tx1"/>
                </a:solidFill>
                <a:effectLst/>
                <a:latin typeface="+mn-lt"/>
                <a:ea typeface="+mn-ea"/>
                <a:cs typeface="+mn-cs"/>
              </a:rPr>
              <a:t>d.o.b</a:t>
            </a:r>
            <a:r>
              <a:rPr lang="en-US" sz="1200" kern="1200" dirty="0" smtClean="0">
                <a:solidFill>
                  <a:schemeClr val="tx1"/>
                </a:solidFill>
                <a:effectLst/>
                <a:latin typeface="+mn-lt"/>
                <a:ea typeface="+mn-ea"/>
                <a:cs typeface="+mn-cs"/>
              </a:rPr>
              <a:t>. [date of birth] 5.16.72</a:t>
            </a:r>
          </a:p>
          <a:p>
            <a:r>
              <a:rPr lang="en-US" sz="1200" kern="1200" dirty="0" err="1" smtClean="0">
                <a:solidFill>
                  <a:schemeClr val="tx1"/>
                </a:solidFill>
                <a:effectLst/>
                <a:latin typeface="+mn-lt"/>
                <a:ea typeface="+mn-ea"/>
                <a:cs typeface="+mn-cs"/>
              </a:rPr>
              <a:t>p.o.b</a:t>
            </a:r>
            <a:r>
              <a:rPr lang="en-US" sz="1200" kern="1200" dirty="0" smtClean="0">
                <a:solidFill>
                  <a:schemeClr val="tx1"/>
                </a:solidFill>
                <a:effectLst/>
                <a:latin typeface="+mn-lt"/>
                <a:ea typeface="+mn-ea"/>
                <a:cs typeface="+mn-cs"/>
              </a:rPr>
              <a:t>. [place of birth] New Orleans</a:t>
            </a:r>
          </a:p>
          <a:p>
            <a:r>
              <a:rPr lang="en-US" sz="1200" kern="1200" dirty="0" smtClean="0">
                <a:solidFill>
                  <a:schemeClr val="tx1"/>
                </a:solidFill>
                <a:effectLst/>
                <a:latin typeface="+mn-lt"/>
                <a:ea typeface="+mn-ea"/>
                <a:cs typeface="+mn-cs"/>
              </a:rPr>
              <a:t>entered L.S.P. 1995</a:t>
            </a:r>
          </a:p>
          <a:p>
            <a:r>
              <a:rPr lang="en-US" sz="1200" kern="1200" dirty="0" smtClean="0">
                <a:solidFill>
                  <a:schemeClr val="tx1"/>
                </a:solidFill>
                <a:effectLst/>
                <a:latin typeface="+mn-lt"/>
                <a:ea typeface="+mn-ea"/>
                <a:cs typeface="+mn-cs"/>
              </a:rPr>
              <a:t>Camp C</a:t>
            </a:r>
          </a:p>
          <a:p>
            <a:r>
              <a:rPr lang="en-US" sz="1200" kern="1200" dirty="0" smtClean="0">
                <a:solidFill>
                  <a:schemeClr val="tx1"/>
                </a:solidFill>
                <a:effectLst/>
                <a:latin typeface="+mn-lt"/>
                <a:ea typeface="+mn-ea"/>
                <a:cs typeface="+mn-cs"/>
              </a:rPr>
              <a:t>work line 1</a:t>
            </a:r>
          </a:p>
          <a:p>
            <a:r>
              <a:rPr lang="en-US" sz="1200" kern="1200" dirty="0" smtClean="0">
                <a:solidFill>
                  <a:schemeClr val="tx1"/>
                </a:solidFill>
                <a:effectLst/>
                <a:latin typeface="+mn-lt"/>
                <a:ea typeface="+mn-ea"/>
                <a:cs typeface="+mn-cs"/>
              </a:rPr>
              <a:t>photo 6.11.99</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Artist Deborah Luster photographed inmate Troy West at Louisiana State Penitentiary, commonly called Angola, on June 11, 1999. West was one of over 1,000 inmates Luster photographed at three different prisons in Louisiana as part of the series </a:t>
            </a:r>
            <a:r>
              <a:rPr lang="en-US" sz="1200" i="1" kern="1200" dirty="0" smtClean="0">
                <a:solidFill>
                  <a:schemeClr val="tx1"/>
                </a:solidFill>
                <a:effectLst/>
                <a:latin typeface="+mn-lt"/>
                <a:ea typeface="+mn-ea"/>
                <a:cs typeface="+mn-cs"/>
              </a:rPr>
              <a:t>One Big Self</a:t>
            </a:r>
            <a:r>
              <a:rPr lang="en-US" sz="1200" kern="1200" dirty="0" smtClean="0">
                <a:solidFill>
                  <a:schemeClr val="tx1"/>
                </a:solidFill>
                <a:effectLst/>
                <a:latin typeface="+mn-lt"/>
                <a:ea typeface="+mn-ea"/>
                <a:cs typeface="+mn-cs"/>
              </a:rPr>
              <a:t>. Luster encouraged her subjects to pose as they wished, incorporating objects or a background of their own choosing. Subjects received small wallet-sized reproductions they could share with friends or family members.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Examine the photograph of Troy West. What do you think this photograph says about him? What do you wonder about West?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an essay she wrote about the project Luster notes that the US incarcerates more of its population than any other country in the free world, and that at the time of her essay “eighty-eight percent of the men who are incarcerated at Angola will die there.”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does this information make you think about? Why do you think Luster might have titled this project </a:t>
            </a:r>
            <a:r>
              <a:rPr lang="en-US" sz="1200" i="1" kern="1200" dirty="0" smtClean="0">
                <a:solidFill>
                  <a:schemeClr val="tx1"/>
                </a:solidFill>
                <a:effectLst/>
                <a:latin typeface="+mn-lt"/>
                <a:ea typeface="+mn-ea"/>
                <a:cs typeface="+mn-cs"/>
              </a:rPr>
              <a:t>One Big Self</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Hear Luster speak about the beginning of the project and about a few of the individuals she photographed:</a:t>
            </a:r>
          </a:p>
          <a:p>
            <a:r>
              <a:rPr lang="en-US" sz="1200" kern="1200" dirty="0" err="1" smtClean="0">
                <a:solidFill>
                  <a:schemeClr val="tx1"/>
                </a:solidFill>
                <a:effectLst/>
                <a:latin typeface="+mn-lt"/>
                <a:ea typeface="+mn-ea"/>
                <a:cs typeface="+mn-cs"/>
              </a:rPr>
              <a:t>www.youtube.com</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watch?v</a:t>
            </a:r>
            <a:r>
              <a:rPr lang="en-US" sz="1200" kern="1200" dirty="0" smtClean="0">
                <a:solidFill>
                  <a:schemeClr val="tx1"/>
                </a:solidFill>
                <a:effectLst/>
                <a:latin typeface="+mn-lt"/>
                <a:ea typeface="+mn-ea"/>
                <a:cs typeface="+mn-cs"/>
              </a:rPr>
              <a:t>=V1IZYf6ODug</a:t>
            </a:r>
          </a:p>
          <a:p>
            <a:r>
              <a:rPr lang="en-US" sz="1200" u="none" kern="1200" dirty="0" err="1" smtClean="0">
                <a:solidFill>
                  <a:schemeClr val="tx1"/>
                </a:solidFill>
                <a:effectLst/>
                <a:latin typeface="+mn-lt"/>
                <a:ea typeface="+mn-ea"/>
                <a:cs typeface="+mn-cs"/>
              </a:rPr>
              <a:t>www.youtube.com</a:t>
            </a:r>
            <a:r>
              <a:rPr lang="en-US" sz="1200" u="none" kern="1200" dirty="0" smtClean="0">
                <a:solidFill>
                  <a:schemeClr val="tx1"/>
                </a:solidFill>
                <a:effectLst/>
                <a:latin typeface="+mn-lt"/>
                <a:ea typeface="+mn-ea"/>
                <a:cs typeface="+mn-cs"/>
              </a:rPr>
              <a:t>/</a:t>
            </a:r>
            <a:r>
              <a:rPr lang="en-US" sz="1200" u="none" kern="1200" dirty="0" err="1" smtClean="0">
                <a:solidFill>
                  <a:schemeClr val="tx1"/>
                </a:solidFill>
                <a:effectLst/>
                <a:latin typeface="+mn-lt"/>
                <a:ea typeface="+mn-ea"/>
                <a:cs typeface="+mn-cs"/>
              </a:rPr>
              <a:t>watch?v</a:t>
            </a:r>
            <a:r>
              <a:rPr lang="en-US" sz="1200" u="none" kern="1200" dirty="0" smtClean="0">
                <a:solidFill>
                  <a:schemeClr val="tx1"/>
                </a:solidFill>
                <a:effectLst/>
                <a:latin typeface="+mn-lt"/>
                <a:ea typeface="+mn-ea"/>
                <a:cs typeface="+mn-cs"/>
              </a:rPr>
              <a:t>=do3A5Y2aF_8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 </a:t>
            </a:r>
          </a:p>
          <a:p>
            <a:r>
              <a:rPr lang="en-US" sz="1200" kern="1200" dirty="0" smtClean="0">
                <a:solidFill>
                  <a:schemeClr val="tx1"/>
                </a:solidFill>
                <a:effectLst/>
                <a:latin typeface="+mn-lt"/>
                <a:ea typeface="+mn-ea"/>
                <a:cs typeface="+mn-cs"/>
              </a:rPr>
              <a:t>https://</a:t>
            </a: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/collection/art-object-page.168248.html</a:t>
            </a:r>
            <a:br>
              <a:rPr lang="en-US" sz="1200" kern="1200" dirty="0" smtClean="0">
                <a:solidFill>
                  <a:schemeClr val="tx1"/>
                </a:solidFill>
                <a:effectLst/>
                <a:latin typeface="+mn-lt"/>
                <a:ea typeface="+mn-ea"/>
                <a:cs typeface="+mn-cs"/>
              </a:rPr>
            </a:br>
            <a:endParaRPr lang="en-US" dirty="0"/>
          </a:p>
        </p:txBody>
      </p:sp>
      <p:sp>
        <p:nvSpPr>
          <p:cNvPr id="4" name="Slide Number Placeholder 3"/>
          <p:cNvSpPr>
            <a:spLocks noGrp="1"/>
          </p:cNvSpPr>
          <p:nvPr>
            <p:ph type="sldNum" sz="quarter" idx="10"/>
          </p:nvPr>
        </p:nvSpPr>
        <p:spPr/>
        <p:txBody>
          <a:bodyPr/>
          <a:lstStyle/>
          <a:p>
            <a:fld id="{5651D948-A1F4-6240-8484-B37B5985AEAF}" type="slidenum">
              <a:rPr lang="en-US" smtClean="0"/>
              <a:t>21</a:t>
            </a:fld>
            <a:endParaRPr lang="en-US"/>
          </a:p>
        </p:txBody>
      </p:sp>
    </p:spTree>
    <p:extLst>
      <p:ext uri="{BB962C8B-B14F-4D97-AF65-F5344CB8AC3E}">
        <p14:creationId xmlns:p14="http://schemas.microsoft.com/office/powerpoint/2010/main" val="4509212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Marsden Hartley, </a:t>
            </a:r>
            <a:r>
              <a:rPr lang="en-US" sz="1200" i="1" kern="1200" dirty="0" smtClean="0">
                <a:solidFill>
                  <a:schemeClr val="tx1"/>
                </a:solidFill>
                <a:effectLst/>
                <a:latin typeface="+mn-lt"/>
                <a:ea typeface="+mn-ea"/>
                <a:cs typeface="+mn-cs"/>
              </a:rPr>
              <a:t>Berlin Abstraction</a:t>
            </a:r>
            <a:r>
              <a:rPr lang="en-US" sz="1200" kern="1200" dirty="0" smtClean="0">
                <a:solidFill>
                  <a:schemeClr val="tx1"/>
                </a:solidFill>
                <a:effectLst/>
                <a:latin typeface="+mn-lt"/>
                <a:ea typeface="+mn-ea"/>
                <a:cs typeface="+mn-cs"/>
              </a:rPr>
              <a:t>, 1914/1915, oil on canvas, overall: 80.8 × 64.8 cm (31 13/16 × 25 1/2 in.), framed: 101 × 85.1 × 5.7 cm (39 3/4 × 33 1/2 × 2 1/4 in.), National Gallery of Art, Washington, Corcoran Collection (Museum Purchase, Gallery Fund), 2014.79.21</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Berlin Abstraction </a:t>
            </a:r>
            <a:r>
              <a:rPr lang="en-US" sz="1200" kern="1200" dirty="0" smtClean="0">
                <a:solidFill>
                  <a:schemeClr val="tx1"/>
                </a:solidFill>
                <a:effectLst/>
                <a:latin typeface="+mn-lt"/>
                <a:ea typeface="+mn-ea"/>
                <a:cs typeface="+mn-cs"/>
              </a:rPr>
              <a:t>is one in a series of paintings Marsden Hartley called the </a:t>
            </a:r>
            <a:r>
              <a:rPr lang="en-US" sz="1200" i="1" kern="1200" dirty="0" smtClean="0">
                <a:solidFill>
                  <a:schemeClr val="tx1"/>
                </a:solidFill>
                <a:effectLst/>
                <a:latin typeface="+mn-lt"/>
                <a:ea typeface="+mn-ea"/>
                <a:cs typeface="+mn-cs"/>
              </a:rPr>
              <a:t>War Motifs</a:t>
            </a:r>
            <a:r>
              <a:rPr lang="en-US" sz="1200" kern="1200" dirty="0" smtClean="0">
                <a:solidFill>
                  <a:schemeClr val="tx1"/>
                </a:solidFill>
                <a:effectLst/>
                <a:latin typeface="+mn-lt"/>
                <a:ea typeface="+mn-ea"/>
                <a:cs typeface="+mn-cs"/>
              </a:rPr>
              <a:t>. They contain heavily coded expressions of Hartley’s life in Berlin’s vibrant LGBTQ community, the role of the German military in that culture, and an outpouring of the artist’s thoughts about war.</a:t>
            </a:r>
          </a:p>
          <a:p>
            <a:r>
              <a:rPr lang="en-US" sz="1200" kern="1200" dirty="0" smtClean="0">
                <a:solidFill>
                  <a:schemeClr val="tx1"/>
                </a:solidFill>
                <a:effectLst/>
                <a:latin typeface="+mn-lt"/>
                <a:ea typeface="+mn-ea"/>
                <a:cs typeface="+mn-cs"/>
              </a:rPr>
              <a:t> </a:t>
            </a:r>
          </a:p>
          <a:p>
            <a:pPr marL="171450" indent="-171450">
              <a:buFont typeface="Arial"/>
              <a:buChar char="•"/>
            </a:pPr>
            <a:r>
              <a:rPr lang="en-US" sz="1200" kern="1200" dirty="0" smtClean="0">
                <a:solidFill>
                  <a:schemeClr val="tx1"/>
                </a:solidFill>
                <a:effectLst/>
                <a:latin typeface="+mn-lt"/>
                <a:ea typeface="+mn-ea"/>
                <a:cs typeface="+mn-cs"/>
              </a:rPr>
              <a:t>Hartley created the paintings after his close friend (and likely lover) Lieutenant Karl von </a:t>
            </a:r>
            <a:r>
              <a:rPr lang="en-US" sz="1200" kern="1200" dirty="0" err="1" smtClean="0">
                <a:solidFill>
                  <a:schemeClr val="tx1"/>
                </a:solidFill>
                <a:effectLst/>
                <a:latin typeface="+mn-lt"/>
                <a:ea typeface="+mn-ea"/>
                <a:cs typeface="+mn-cs"/>
              </a:rPr>
              <a:t>Freyburg</a:t>
            </a:r>
            <a:r>
              <a:rPr lang="en-US" sz="1200" kern="1200" dirty="0" smtClean="0">
                <a:solidFill>
                  <a:schemeClr val="tx1"/>
                </a:solidFill>
                <a:effectLst/>
                <a:latin typeface="+mn-lt"/>
                <a:ea typeface="+mn-ea"/>
                <a:cs typeface="+mn-cs"/>
              </a:rPr>
              <a:t> died in World War I. In a way, this painting is a portrait of </a:t>
            </a:r>
            <a:r>
              <a:rPr lang="en-US" sz="1200" kern="1200" dirty="0" err="1" smtClean="0">
                <a:solidFill>
                  <a:schemeClr val="tx1"/>
                </a:solidFill>
                <a:effectLst/>
                <a:latin typeface="+mn-lt"/>
                <a:ea typeface="+mn-ea"/>
                <a:cs typeface="+mn-cs"/>
              </a:rPr>
              <a:t>Freyburg</a:t>
            </a:r>
            <a:r>
              <a:rPr lang="en-US" sz="1200" kern="1200" dirty="0" smtClean="0">
                <a:solidFill>
                  <a:schemeClr val="tx1"/>
                </a:solidFill>
                <a:effectLst/>
                <a:latin typeface="+mn-lt"/>
                <a:ea typeface="+mn-ea"/>
                <a:cs typeface="+mn-cs"/>
              </a:rPr>
              <a:t> and Hartley’s relationship. Multiple details allude to </a:t>
            </a:r>
            <a:r>
              <a:rPr lang="en-US" sz="1200" kern="1200" dirty="0" err="1" smtClean="0">
                <a:solidFill>
                  <a:schemeClr val="tx1"/>
                </a:solidFill>
                <a:effectLst/>
                <a:latin typeface="+mn-lt"/>
                <a:ea typeface="+mn-ea"/>
                <a:cs typeface="+mn-cs"/>
              </a:rPr>
              <a:t>Freyburg</a:t>
            </a:r>
            <a:r>
              <a:rPr lang="en-US" sz="1200" kern="1200" dirty="0" smtClean="0">
                <a:solidFill>
                  <a:schemeClr val="tx1"/>
                </a:solidFill>
                <a:effectLst/>
                <a:latin typeface="+mn-lt"/>
                <a:ea typeface="+mn-ea"/>
                <a:cs typeface="+mn-cs"/>
              </a:rPr>
              <a:t>:</a:t>
            </a:r>
          </a:p>
          <a:p>
            <a:pPr marL="171450" lvl="0" indent="-171450">
              <a:buFont typeface="Arial"/>
              <a:buChar char="•"/>
            </a:pPr>
            <a:r>
              <a:rPr lang="en-US" sz="1200" kern="1200" dirty="0" smtClean="0">
                <a:solidFill>
                  <a:schemeClr val="tx1"/>
                </a:solidFill>
                <a:effectLst/>
                <a:latin typeface="+mn-lt"/>
                <a:ea typeface="+mn-ea"/>
                <a:cs typeface="+mn-cs"/>
              </a:rPr>
              <a:t>the number 4 in the painting references the Fourth Regiment, in which </a:t>
            </a:r>
            <a:r>
              <a:rPr lang="en-US" sz="1200" kern="1200" dirty="0" err="1" smtClean="0">
                <a:solidFill>
                  <a:schemeClr val="tx1"/>
                </a:solidFill>
                <a:effectLst/>
                <a:latin typeface="+mn-lt"/>
                <a:ea typeface="+mn-ea"/>
                <a:cs typeface="+mn-cs"/>
              </a:rPr>
              <a:t>Freyburg</a:t>
            </a:r>
            <a:r>
              <a:rPr lang="en-US" sz="1200" kern="1200" dirty="0" smtClean="0">
                <a:solidFill>
                  <a:schemeClr val="tx1"/>
                </a:solidFill>
                <a:effectLst/>
                <a:latin typeface="+mn-lt"/>
                <a:ea typeface="+mn-ea"/>
                <a:cs typeface="+mn-cs"/>
              </a:rPr>
              <a:t> fought;</a:t>
            </a:r>
          </a:p>
          <a:p>
            <a:pPr marL="171450" lvl="0" indent="-171450">
              <a:buFont typeface="Arial"/>
              <a:buChar char="•"/>
            </a:pPr>
            <a:r>
              <a:rPr lang="en-US" sz="1200" kern="1200" dirty="0" smtClean="0">
                <a:solidFill>
                  <a:schemeClr val="tx1"/>
                </a:solidFill>
                <a:effectLst/>
                <a:latin typeface="+mn-lt"/>
                <a:ea typeface="+mn-ea"/>
                <a:cs typeface="+mn-cs"/>
              </a:rPr>
              <a:t>the red-and-white checkerboard references </a:t>
            </a:r>
            <a:r>
              <a:rPr lang="en-US" sz="1200" kern="1200" dirty="0" err="1" smtClean="0">
                <a:solidFill>
                  <a:schemeClr val="tx1"/>
                </a:solidFill>
                <a:effectLst/>
                <a:latin typeface="+mn-lt"/>
                <a:ea typeface="+mn-ea"/>
                <a:cs typeface="+mn-cs"/>
              </a:rPr>
              <a:t>Freyburg’s</a:t>
            </a:r>
            <a:r>
              <a:rPr lang="en-US" sz="1200" kern="1200" dirty="0" smtClean="0">
                <a:solidFill>
                  <a:schemeClr val="tx1"/>
                </a:solidFill>
                <a:effectLst/>
                <a:latin typeface="+mn-lt"/>
                <a:ea typeface="+mn-ea"/>
                <a:cs typeface="+mn-cs"/>
              </a:rPr>
              <a:t> love of chess; and</a:t>
            </a:r>
          </a:p>
          <a:p>
            <a:pPr marL="171450" lvl="0" indent="-171450">
              <a:buFont typeface="Arial"/>
              <a:buChar char="•"/>
            </a:pPr>
            <a:r>
              <a:rPr lang="en-US" sz="1200" kern="1200" dirty="0" smtClean="0">
                <a:solidFill>
                  <a:schemeClr val="tx1"/>
                </a:solidFill>
                <a:effectLst/>
                <a:latin typeface="+mn-lt"/>
                <a:ea typeface="+mn-ea"/>
                <a:cs typeface="+mn-cs"/>
              </a:rPr>
              <a:t>the black cross encircled by red and white is an abstracted version of the Iron Cross, a military honor posthumously awarded to </a:t>
            </a:r>
            <a:r>
              <a:rPr lang="en-US" sz="1200" kern="1200" dirty="0" err="1" smtClean="0">
                <a:solidFill>
                  <a:schemeClr val="tx1"/>
                </a:solidFill>
                <a:effectLst/>
                <a:latin typeface="+mn-lt"/>
                <a:ea typeface="+mn-ea"/>
                <a:cs typeface="+mn-cs"/>
              </a:rPr>
              <a:t>Freyburg</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Other colors and symbols refer to aspects of German culture and military pageantry.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How would you visually represent the loss of a loved one? What references to them and their community might you include?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 </a:t>
            </a:r>
            <a:br>
              <a:rPr lang="en-US" sz="1200" kern="1200" dirty="0" smtClean="0">
                <a:solidFill>
                  <a:schemeClr val="tx1"/>
                </a:solidFill>
                <a:effectLst/>
                <a:latin typeface="+mn-lt"/>
                <a:ea typeface="+mn-ea"/>
                <a:cs typeface="+mn-cs"/>
              </a:rPr>
            </a:b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/collection/art-object-page.166451.html</a:t>
            </a:r>
          </a:p>
        </p:txBody>
      </p:sp>
      <p:sp>
        <p:nvSpPr>
          <p:cNvPr id="4" name="Slide Number Placeholder 3"/>
          <p:cNvSpPr>
            <a:spLocks noGrp="1"/>
          </p:cNvSpPr>
          <p:nvPr>
            <p:ph type="sldNum" sz="quarter" idx="10"/>
          </p:nvPr>
        </p:nvSpPr>
        <p:spPr/>
        <p:txBody>
          <a:bodyPr/>
          <a:lstStyle/>
          <a:p>
            <a:fld id="{5651D948-A1F4-6240-8484-B37B5985AEAF}" type="slidenum">
              <a:rPr lang="en-US" smtClean="0"/>
              <a:t>4</a:t>
            </a:fld>
            <a:endParaRPr lang="en-US"/>
          </a:p>
        </p:txBody>
      </p:sp>
    </p:spTree>
    <p:extLst>
      <p:ext uri="{BB962C8B-B14F-4D97-AF65-F5344CB8AC3E}">
        <p14:creationId xmlns:p14="http://schemas.microsoft.com/office/powerpoint/2010/main" val="6780103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Carrie Mae Weems, </a:t>
            </a:r>
            <a:r>
              <a:rPr lang="en-US" sz="1200" i="1" kern="1200" dirty="0" smtClean="0">
                <a:solidFill>
                  <a:schemeClr val="tx1"/>
                </a:solidFill>
                <a:effectLst/>
                <a:latin typeface="+mn-lt"/>
                <a:ea typeface="+mn-ea"/>
                <a:cs typeface="+mn-cs"/>
              </a:rPr>
              <a:t>May Flowers</a:t>
            </a:r>
            <a:r>
              <a:rPr lang="en-US" sz="1200" kern="1200" dirty="0" smtClean="0">
                <a:solidFill>
                  <a:schemeClr val="tx1"/>
                </a:solidFill>
                <a:effectLst/>
                <a:latin typeface="+mn-lt"/>
                <a:ea typeface="+mn-ea"/>
                <a:cs typeface="+mn-cs"/>
              </a:rPr>
              <a:t>, 2002, chromogenic print, printed 2013, image: 78.74 × 78.74 cm (31 × 31 in.), framed: 85.09 × 85.09 cm (33 1/2 × 33 1/2 in.), National Gallery of Art, Washington, Alfred H. Moses and Fern M. </a:t>
            </a:r>
            <a:r>
              <a:rPr lang="en-US" sz="1200" kern="1200" dirty="0" err="1" smtClean="0">
                <a:solidFill>
                  <a:schemeClr val="tx1"/>
                </a:solidFill>
                <a:effectLst/>
                <a:latin typeface="+mn-lt"/>
                <a:ea typeface="+mn-ea"/>
                <a:cs typeface="+mn-cs"/>
              </a:rPr>
              <a:t>Schad</a:t>
            </a:r>
            <a:r>
              <a:rPr lang="en-US" sz="1200" kern="1200" dirty="0" smtClean="0">
                <a:solidFill>
                  <a:schemeClr val="tx1"/>
                </a:solidFill>
                <a:effectLst/>
                <a:latin typeface="+mn-lt"/>
                <a:ea typeface="+mn-ea"/>
                <a:cs typeface="+mn-cs"/>
              </a:rPr>
              <a:t> Fund, 2014.3.1. © Carrie Mae Weems. Courtesy of the artist and Jack </a:t>
            </a:r>
            <a:r>
              <a:rPr lang="en-US" sz="1200" kern="1200" dirty="0" err="1" smtClean="0">
                <a:solidFill>
                  <a:schemeClr val="tx1"/>
                </a:solidFill>
                <a:effectLst/>
                <a:latin typeface="+mn-lt"/>
                <a:ea typeface="+mn-ea"/>
                <a:cs typeface="+mn-cs"/>
              </a:rPr>
              <a:t>Shainman</a:t>
            </a:r>
            <a:r>
              <a:rPr lang="en-US" sz="1200" kern="1200" dirty="0" smtClean="0">
                <a:solidFill>
                  <a:schemeClr val="tx1"/>
                </a:solidFill>
                <a:effectLst/>
                <a:latin typeface="+mn-lt"/>
                <a:ea typeface="+mn-ea"/>
                <a:cs typeface="+mn-cs"/>
              </a:rPr>
              <a:t> Gallery, New York</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May Flowers</a:t>
            </a:r>
            <a:r>
              <a:rPr lang="en-US" sz="1200" kern="1200" dirty="0" smtClean="0">
                <a:solidFill>
                  <a:schemeClr val="tx1"/>
                </a:solidFill>
                <a:effectLst/>
                <a:latin typeface="+mn-lt"/>
                <a:ea typeface="+mn-ea"/>
                <a:cs typeface="+mn-cs"/>
              </a:rPr>
              <a:t> is part of a larger project by Carrie Mae Weems called </a:t>
            </a:r>
            <a:r>
              <a:rPr lang="en-US" sz="1200" i="1" kern="1200" dirty="0" smtClean="0">
                <a:solidFill>
                  <a:schemeClr val="tx1"/>
                </a:solidFill>
                <a:effectLst/>
                <a:latin typeface="+mn-lt"/>
                <a:ea typeface="+mn-ea"/>
                <a:cs typeface="+mn-cs"/>
              </a:rPr>
              <a:t>May Days Long Forgotten</a:t>
            </a:r>
            <a:r>
              <a:rPr lang="en-US" sz="1200" kern="1200" dirty="0" smtClean="0">
                <a:solidFill>
                  <a:schemeClr val="tx1"/>
                </a:solidFill>
                <a:effectLst/>
                <a:latin typeface="+mn-lt"/>
                <a:ea typeface="+mn-ea"/>
                <a:cs typeface="+mn-cs"/>
              </a:rPr>
              <a:t>. May Day has a dual meaning here: it is the traditional celebration of spring in some cultures of the northern hemisphere, when children would dance around a maypole, as well as the celebration of International Workers’ Day, instituted in honor of the Haymarket affair of 1886 in Chicago.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Weems has given a nod to the spring celebration by photographing girls dressed in flowers posing outside. She has also used a circular frame to hearken back to the Renaissance, when this format was utilized for images of the Christian Madonna and child. However, instead</a:t>
            </a:r>
            <a:r>
              <a:rPr lang="en-US" sz="1200" kern="1200" baseline="0" dirty="0" smtClean="0">
                <a:solidFill>
                  <a:schemeClr val="tx1"/>
                </a:solidFill>
                <a:effectLst/>
                <a:latin typeface="+mn-lt"/>
                <a:ea typeface="+mn-ea"/>
                <a:cs typeface="+mn-cs"/>
              </a:rPr>
              <a:t> of showing a mother and child</a:t>
            </a:r>
            <a:r>
              <a:rPr lang="en-US" sz="1200" kern="1200" dirty="0" smtClean="0">
                <a:solidFill>
                  <a:schemeClr val="tx1"/>
                </a:solidFill>
                <a:effectLst/>
                <a:latin typeface="+mn-lt"/>
                <a:ea typeface="+mn-ea"/>
                <a:cs typeface="+mn-cs"/>
              </a:rPr>
              <a:t>, Weems chose to depict African American girls, one of whom stares out at the viewer.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Weems consistently investigates issues related to gender, race, power, and history in her works. What artistic choices did she make here? Why do you think she featured African American girls in this photo?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https://</a:t>
            </a: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/collection/art-object-page.164039.html</a:t>
            </a:r>
          </a:p>
        </p:txBody>
      </p:sp>
      <p:sp>
        <p:nvSpPr>
          <p:cNvPr id="4" name="Slide Number Placeholder 3"/>
          <p:cNvSpPr>
            <a:spLocks noGrp="1"/>
          </p:cNvSpPr>
          <p:nvPr>
            <p:ph type="sldNum" sz="quarter" idx="10"/>
          </p:nvPr>
        </p:nvSpPr>
        <p:spPr/>
        <p:txBody>
          <a:bodyPr/>
          <a:lstStyle/>
          <a:p>
            <a:fld id="{5651D948-A1F4-6240-8484-B37B5985AEAF}" type="slidenum">
              <a:rPr lang="en-US" smtClean="0"/>
              <a:t>22</a:t>
            </a:fld>
            <a:endParaRPr lang="en-US"/>
          </a:p>
        </p:txBody>
      </p:sp>
    </p:spTree>
    <p:extLst>
      <p:ext uri="{BB962C8B-B14F-4D97-AF65-F5344CB8AC3E}">
        <p14:creationId xmlns:p14="http://schemas.microsoft.com/office/powerpoint/2010/main" val="27494088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John Willis, </a:t>
            </a:r>
            <a:r>
              <a:rPr lang="en-US" sz="1200" i="1" kern="1200" dirty="0" smtClean="0">
                <a:solidFill>
                  <a:schemeClr val="tx1"/>
                </a:solidFill>
                <a:effectLst/>
                <a:latin typeface="+mn-lt"/>
                <a:ea typeface="+mn-ea"/>
                <a:cs typeface="+mn-cs"/>
              </a:rPr>
              <a:t>Pine Ridge</a:t>
            </a:r>
            <a:r>
              <a:rPr lang="en-US" sz="1200" kern="1200" dirty="0" smtClean="0">
                <a:solidFill>
                  <a:schemeClr val="tx1"/>
                </a:solidFill>
                <a:effectLst/>
                <a:latin typeface="+mn-lt"/>
                <a:ea typeface="+mn-ea"/>
                <a:cs typeface="+mn-cs"/>
              </a:rPr>
              <a:t>, 2004, gelatin silver print, image: 45.9 × 57 cm (18 1/16 × 22 7/16 in.), sheet: 50.8 × 60.96 cm (20 × 24 in.), matted: 60.96 × 71.12 cm (24 × 28 in.), National Gallery of Art, Washington, Gift of Jeanne and Richard S. Press, 2015.130.4</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John Willis first visited Pine Ridge Reservation, home to Oglala Lakota American Indians, in 1992. He returned regularly for years to visit friends, but has shared his hesitations about documenting residents as a non-Native photographer: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“Knowing the critical debates, which arise with photographers entering the lives of indigenous people living under less fortunate circumstances, has made it difficult to allow myself to exhibit the images I make on the </a:t>
            </a:r>
            <a:r>
              <a:rPr lang="en-US" sz="1200" kern="1200" dirty="0" err="1" smtClean="0">
                <a:solidFill>
                  <a:schemeClr val="tx1"/>
                </a:solidFill>
                <a:effectLst/>
                <a:latin typeface="+mn-lt"/>
                <a:ea typeface="+mn-ea"/>
                <a:cs typeface="+mn-cs"/>
              </a:rPr>
              <a:t>Rez</a:t>
            </a:r>
            <a:r>
              <a:rPr lang="en-US" sz="1200" kern="1200" dirty="0" smtClean="0">
                <a:solidFill>
                  <a:schemeClr val="tx1"/>
                </a:solidFill>
                <a:effectLst/>
                <a:latin typeface="+mn-lt"/>
                <a:ea typeface="+mn-ea"/>
                <a:cs typeface="+mn-cs"/>
              </a:rPr>
              <a:t>. . . . Among all the poverty and hardship I am drawn by the humble nature and sincere kindness of these proud people. I find visiting them valuable and rejuvenating, for me it is rejuvenating as a reminder of what is really important in life.”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Willis began to publicly exhibit the works after a Native friend suggested he use the photographs to help family and people at Pine Ridge.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How do you relate to the people shown here? How do you think Willis’s photographs might be helping Oglala Lakota?</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https://</a:t>
            </a: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/collection/art-object-page.156838.html</a:t>
            </a:r>
          </a:p>
        </p:txBody>
      </p:sp>
      <p:sp>
        <p:nvSpPr>
          <p:cNvPr id="4" name="Slide Number Placeholder 3"/>
          <p:cNvSpPr>
            <a:spLocks noGrp="1"/>
          </p:cNvSpPr>
          <p:nvPr>
            <p:ph type="sldNum" sz="quarter" idx="10"/>
          </p:nvPr>
        </p:nvSpPr>
        <p:spPr/>
        <p:txBody>
          <a:bodyPr/>
          <a:lstStyle/>
          <a:p>
            <a:fld id="{5651D948-A1F4-6240-8484-B37B5985AEAF}" type="slidenum">
              <a:rPr lang="en-US" smtClean="0"/>
              <a:t>23</a:t>
            </a:fld>
            <a:endParaRPr lang="en-US"/>
          </a:p>
        </p:txBody>
      </p:sp>
    </p:spTree>
    <p:extLst>
      <p:ext uri="{BB962C8B-B14F-4D97-AF65-F5344CB8AC3E}">
        <p14:creationId xmlns:p14="http://schemas.microsoft.com/office/powerpoint/2010/main" val="28091811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Rozeal</a:t>
            </a:r>
            <a:r>
              <a:rPr lang="en-US" sz="1200" kern="1200" dirty="0" smtClean="0">
                <a:solidFill>
                  <a:schemeClr val="tx1"/>
                </a:solidFill>
                <a:effectLst/>
                <a:latin typeface="+mn-lt"/>
                <a:ea typeface="+mn-ea"/>
                <a:cs typeface="+mn-cs"/>
              </a:rPr>
              <a:t> (formerly known as </a:t>
            </a:r>
            <a:r>
              <a:rPr lang="en-US" sz="1200" kern="1200" dirty="0" err="1" smtClean="0">
                <a:solidFill>
                  <a:schemeClr val="tx1"/>
                </a:solidFill>
                <a:effectLst/>
                <a:latin typeface="+mn-lt"/>
                <a:ea typeface="+mn-ea"/>
                <a:cs typeface="+mn-cs"/>
              </a:rPr>
              <a:t>iona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rozeal</a:t>
            </a:r>
            <a:r>
              <a:rPr lang="en-US" sz="1200" kern="1200" dirty="0" smtClean="0">
                <a:solidFill>
                  <a:schemeClr val="tx1"/>
                </a:solidFill>
                <a:effectLst/>
                <a:latin typeface="+mn-lt"/>
                <a:ea typeface="+mn-ea"/>
                <a:cs typeface="+mn-cs"/>
              </a:rPr>
              <a:t> brown), </a:t>
            </a:r>
            <a:r>
              <a:rPr lang="en-US" sz="1200" i="1" kern="1200" dirty="0" err="1" smtClean="0">
                <a:solidFill>
                  <a:schemeClr val="tx1"/>
                </a:solidFill>
                <a:effectLst/>
                <a:latin typeface="+mn-lt"/>
                <a:ea typeface="+mn-ea"/>
                <a:cs typeface="+mn-cs"/>
              </a:rPr>
              <a:t>afro.died</a:t>
            </a:r>
            <a:r>
              <a:rPr lang="en-US" sz="1200" i="1" kern="1200" dirty="0" smtClean="0">
                <a:solidFill>
                  <a:schemeClr val="tx1"/>
                </a:solidFill>
                <a:effectLst/>
                <a:latin typeface="+mn-lt"/>
                <a:ea typeface="+mn-ea"/>
                <a:cs typeface="+mn-cs"/>
              </a:rPr>
              <a:t>, T.</a:t>
            </a:r>
            <a:r>
              <a:rPr lang="en-US" sz="1200" kern="1200" dirty="0" smtClean="0">
                <a:solidFill>
                  <a:schemeClr val="tx1"/>
                </a:solidFill>
                <a:effectLst/>
                <a:latin typeface="+mn-lt"/>
                <a:ea typeface="+mn-ea"/>
                <a:cs typeface="+mn-cs"/>
              </a:rPr>
              <a:t>, 2011, acrylic, pen, ink, marker, and graphite on birch plywood panel, overall: 152.4 × 121.92 cm (60 × 48 in.), National Gallery of Art, Washington, Corcoran Collection (Museum Purchase with funds provided by the Women’s Committee of the Corcoran Gallery of Art), 2015.19.243</a:t>
            </a:r>
          </a:p>
          <a:p>
            <a:r>
              <a:rPr lang="en-US" sz="1200" kern="1200" dirty="0" smtClean="0">
                <a:solidFill>
                  <a:schemeClr val="tx1"/>
                </a:solidFill>
                <a:effectLst/>
                <a:latin typeface="+mn-lt"/>
                <a:ea typeface="+mn-ea"/>
                <a:cs typeface="+mn-cs"/>
              </a:rPr>
              <a:t> </a:t>
            </a:r>
          </a:p>
          <a:p>
            <a:r>
              <a:rPr lang="en-US" sz="1200" kern="1200" dirty="0" err="1" smtClean="0">
                <a:solidFill>
                  <a:schemeClr val="tx1"/>
                </a:solidFill>
                <a:effectLst/>
                <a:latin typeface="+mn-lt"/>
                <a:ea typeface="+mn-ea"/>
                <a:cs typeface="+mn-cs"/>
              </a:rPr>
              <a:t>Rozeal</a:t>
            </a:r>
            <a:r>
              <a:rPr lang="en-US" sz="1200" kern="1200" dirty="0" smtClean="0">
                <a:solidFill>
                  <a:schemeClr val="tx1"/>
                </a:solidFill>
                <a:effectLst/>
                <a:latin typeface="+mn-lt"/>
                <a:ea typeface="+mn-ea"/>
                <a:cs typeface="+mn-cs"/>
              </a:rPr>
              <a:t> created this painting after learning about the 1990s trend of </a:t>
            </a:r>
            <a:r>
              <a:rPr lang="en-US" sz="1200" i="1" kern="1200" dirty="0" err="1" smtClean="0">
                <a:solidFill>
                  <a:schemeClr val="tx1"/>
                </a:solidFill>
                <a:effectLst/>
                <a:latin typeface="+mn-lt"/>
                <a:ea typeface="+mn-ea"/>
                <a:cs typeface="+mn-cs"/>
              </a:rPr>
              <a:t>ganguro</a:t>
            </a:r>
            <a:r>
              <a:rPr lang="en-US" sz="1200" kern="1200" dirty="0" smtClean="0">
                <a:solidFill>
                  <a:schemeClr val="tx1"/>
                </a:solidFill>
                <a:effectLst/>
                <a:latin typeface="+mn-lt"/>
                <a:ea typeface="+mn-ea"/>
                <a:cs typeface="+mn-cs"/>
              </a:rPr>
              <a:t>, in which young Japanese women began wearing long nails, dying their hair blonde, and applying makeup to darken their skin tone. The artist recalled, “I said, what? Why? I read further, and they were enamored with hip hop. So I said, oh! Hip hop made it to Japan (This is 1997). That’s amazing! Wait. They’re darkening their skin? That sucks. That’s terrible. Why are they doing that? Don’t they know how hard it is to be dark on this planet?”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response </a:t>
            </a:r>
            <a:r>
              <a:rPr lang="en-US" sz="1200" kern="1200" dirty="0" err="1" smtClean="0">
                <a:solidFill>
                  <a:schemeClr val="tx1"/>
                </a:solidFill>
                <a:effectLst/>
                <a:latin typeface="+mn-lt"/>
                <a:ea typeface="+mn-ea"/>
                <a:cs typeface="+mn-cs"/>
              </a:rPr>
              <a:t>Rozeal</a:t>
            </a:r>
            <a:r>
              <a:rPr lang="en-US" sz="1200" kern="1200" dirty="0" smtClean="0">
                <a:solidFill>
                  <a:schemeClr val="tx1"/>
                </a:solidFill>
                <a:effectLst/>
                <a:latin typeface="+mn-lt"/>
                <a:ea typeface="+mn-ea"/>
                <a:cs typeface="+mn-cs"/>
              </a:rPr>
              <a:t> made a work that raises questions about cultural appropriation, code switching, agency, and beauty. </a:t>
            </a:r>
            <a:r>
              <a:rPr lang="en-US" sz="1200" i="1" kern="1200" dirty="0" err="1" smtClean="0">
                <a:solidFill>
                  <a:schemeClr val="tx1"/>
                </a:solidFill>
                <a:effectLst/>
                <a:latin typeface="+mn-lt"/>
                <a:ea typeface="+mn-ea"/>
                <a:cs typeface="+mn-cs"/>
              </a:rPr>
              <a:t>afro.died</a:t>
            </a:r>
            <a:r>
              <a:rPr lang="en-US" sz="1200" i="1" kern="1200" dirty="0" smtClean="0">
                <a:solidFill>
                  <a:schemeClr val="tx1"/>
                </a:solidFill>
                <a:effectLst/>
                <a:latin typeface="+mn-lt"/>
                <a:ea typeface="+mn-ea"/>
                <a:cs typeface="+mn-cs"/>
              </a:rPr>
              <a:t>, T.</a:t>
            </a:r>
            <a:r>
              <a:rPr lang="en-US" sz="1200" kern="1200" dirty="0" smtClean="0">
                <a:solidFill>
                  <a:schemeClr val="tx1"/>
                </a:solidFill>
                <a:effectLst/>
                <a:latin typeface="+mn-lt"/>
                <a:ea typeface="+mn-ea"/>
                <a:cs typeface="+mn-cs"/>
              </a:rPr>
              <a:t> is a mash-up of hip hop, classical Japanese Kabuki theater, and Japanese </a:t>
            </a:r>
            <a:r>
              <a:rPr lang="en-US" sz="1200" kern="1200" dirty="0" err="1" smtClean="0">
                <a:solidFill>
                  <a:schemeClr val="tx1"/>
                </a:solidFill>
                <a:effectLst/>
                <a:latin typeface="+mn-lt"/>
                <a:ea typeface="+mn-ea"/>
                <a:cs typeface="+mn-cs"/>
              </a:rPr>
              <a:t>ukiyo</a:t>
            </a:r>
            <a:r>
              <a:rPr lang="en-US" sz="1200" kern="1200" dirty="0" smtClean="0">
                <a:solidFill>
                  <a:schemeClr val="tx1"/>
                </a:solidFill>
                <a:effectLst/>
                <a:latin typeface="+mn-lt"/>
                <a:ea typeface="+mn-ea"/>
                <a:cs typeface="+mn-cs"/>
              </a:rPr>
              <a:t>-e imagery. </a:t>
            </a:r>
            <a:r>
              <a:rPr lang="en-US" sz="1200" kern="1200" dirty="0" err="1" smtClean="0">
                <a:solidFill>
                  <a:schemeClr val="tx1"/>
                </a:solidFill>
                <a:effectLst/>
                <a:latin typeface="+mn-lt"/>
                <a:ea typeface="+mn-ea"/>
                <a:cs typeface="+mn-cs"/>
              </a:rPr>
              <a:t>Rozeal’s</a:t>
            </a:r>
            <a:r>
              <a:rPr lang="en-US" sz="1200" kern="1200" dirty="0" smtClean="0">
                <a:solidFill>
                  <a:schemeClr val="tx1"/>
                </a:solidFill>
                <a:effectLst/>
                <a:latin typeface="+mn-lt"/>
                <a:ea typeface="+mn-ea"/>
                <a:cs typeface="+mn-cs"/>
              </a:rPr>
              <a:t> mom took her to a Japanese Kabuki performance when she was a child, and the imagery created by all-male casts stuck with the artist. “Back and forth” written in the background of the painting recalls a 1994 </a:t>
            </a:r>
            <a:r>
              <a:rPr lang="en-US" sz="1200" kern="1200" dirty="0" err="1" smtClean="0">
                <a:solidFill>
                  <a:schemeClr val="tx1"/>
                </a:solidFill>
                <a:effectLst/>
                <a:latin typeface="+mn-lt"/>
                <a:ea typeface="+mn-ea"/>
                <a:cs typeface="+mn-cs"/>
              </a:rPr>
              <a:t>Aaliyah</a:t>
            </a:r>
            <a:r>
              <a:rPr lang="en-US" sz="1200" kern="1200" dirty="0" smtClean="0">
                <a:solidFill>
                  <a:schemeClr val="tx1"/>
                </a:solidFill>
                <a:effectLst/>
                <a:latin typeface="+mn-lt"/>
                <a:ea typeface="+mn-ea"/>
                <a:cs typeface="+mn-cs"/>
              </a:rPr>
              <a:t> song, “Back &amp; Forth,” as well as the idea of switching between cultures or “codes.” The woman’s over-the-top appearance and dress reference depictions of women in hip hop culture and “female beauties” favored by artists working in 18th-century Edo, Japan. The woman’s makeup references the </a:t>
            </a:r>
            <a:r>
              <a:rPr lang="en-US" sz="1200" kern="1200" dirty="0" err="1" smtClean="0">
                <a:solidFill>
                  <a:schemeClr val="tx1"/>
                </a:solidFill>
                <a:effectLst/>
                <a:latin typeface="+mn-lt"/>
                <a:ea typeface="+mn-ea"/>
                <a:cs typeface="+mn-cs"/>
              </a:rPr>
              <a:t>ganguro</a:t>
            </a:r>
            <a:r>
              <a:rPr lang="en-US" sz="1200" kern="1200" dirty="0" smtClean="0">
                <a:solidFill>
                  <a:schemeClr val="tx1"/>
                </a:solidFill>
                <a:effectLst/>
                <a:latin typeface="+mn-lt"/>
                <a:ea typeface="+mn-ea"/>
                <a:cs typeface="+mn-cs"/>
              </a:rPr>
              <a:t> trend, as well as blackface, the application of makeup by non-black performers to appear black. Read aloud, the title of the work sounds out “Aphrodite,” the Greek goddess of love and beauty, but in written form it mentions the death of an afro.</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What’s beautiful to you? What does this work of art make you think about women in your own community and culture? Who might you want to be in dialogue with to better understand this painting?</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https://</a:t>
            </a: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/collection/art-object-page.176142.html</a:t>
            </a:r>
          </a:p>
        </p:txBody>
      </p:sp>
      <p:sp>
        <p:nvSpPr>
          <p:cNvPr id="4" name="Slide Number Placeholder 3"/>
          <p:cNvSpPr>
            <a:spLocks noGrp="1"/>
          </p:cNvSpPr>
          <p:nvPr>
            <p:ph type="sldNum" sz="quarter" idx="10"/>
          </p:nvPr>
        </p:nvSpPr>
        <p:spPr/>
        <p:txBody>
          <a:bodyPr/>
          <a:lstStyle/>
          <a:p>
            <a:fld id="{5651D948-A1F4-6240-8484-B37B5985AEAF}" type="slidenum">
              <a:rPr lang="en-US" smtClean="0"/>
              <a:t>24</a:t>
            </a:fld>
            <a:endParaRPr lang="en-US"/>
          </a:p>
        </p:txBody>
      </p:sp>
    </p:spTree>
    <p:extLst>
      <p:ext uri="{BB962C8B-B14F-4D97-AF65-F5344CB8AC3E}">
        <p14:creationId xmlns:p14="http://schemas.microsoft.com/office/powerpoint/2010/main" val="16042141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Awa </a:t>
            </a:r>
            <a:r>
              <a:rPr lang="en-US" sz="1200" kern="1200" dirty="0" err="1" smtClean="0">
                <a:solidFill>
                  <a:schemeClr val="tx1"/>
                </a:solidFill>
                <a:effectLst/>
                <a:latin typeface="+mn-lt"/>
                <a:ea typeface="+mn-ea"/>
                <a:cs typeface="+mn-cs"/>
              </a:rPr>
              <a:t>Tsireh</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Two </a:t>
            </a:r>
            <a:r>
              <a:rPr lang="en-US" sz="1200" i="1" kern="1200" dirty="0" err="1" smtClean="0">
                <a:solidFill>
                  <a:schemeClr val="tx1"/>
                </a:solidFill>
                <a:effectLst/>
                <a:latin typeface="+mn-lt"/>
                <a:ea typeface="+mn-ea"/>
                <a:cs typeface="+mn-cs"/>
              </a:rPr>
              <a:t>Kossa</a:t>
            </a:r>
            <a:r>
              <a:rPr lang="en-US" sz="1200" kern="1200" dirty="0" smtClean="0">
                <a:solidFill>
                  <a:schemeClr val="tx1"/>
                </a:solidFill>
                <a:effectLst/>
                <a:latin typeface="+mn-lt"/>
                <a:ea typeface="+mn-ea"/>
                <a:cs typeface="+mn-cs"/>
              </a:rPr>
              <a:t>, c. 1925, brush and black ink with watercolor over graphite on wove paper, image (irregular): 19.05 × 19.69 cm (7 1/2 × 7 3/4 in.), sheet: 28.89 × 36.35 cm (11 3/8 × 14 5/16 in.), National Gallery of Art, Washington, Corcoran Collection (Gift of Amelia E. White), 2015.19.381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Awa </a:t>
            </a:r>
            <a:r>
              <a:rPr lang="en-US" sz="1200" kern="1200" dirty="0" err="1" smtClean="0">
                <a:solidFill>
                  <a:schemeClr val="tx1"/>
                </a:solidFill>
                <a:effectLst/>
                <a:latin typeface="+mn-lt"/>
                <a:ea typeface="+mn-ea"/>
                <a:cs typeface="+mn-cs"/>
              </a:rPr>
              <a:t>Tsireh</a:t>
            </a:r>
            <a:r>
              <a:rPr lang="en-US" sz="1200" kern="1200" dirty="0" smtClean="0">
                <a:solidFill>
                  <a:schemeClr val="tx1"/>
                </a:solidFill>
                <a:effectLst/>
                <a:latin typeface="+mn-lt"/>
                <a:ea typeface="+mn-ea"/>
                <a:cs typeface="+mn-cs"/>
              </a:rPr>
              <a:t> (San Ildefonso Pueblo) is one of many Pueblo artists whose works were popular in the early 20th century. </a:t>
            </a:r>
            <a:r>
              <a:rPr lang="en-US" sz="1200" kern="1200" dirty="0" err="1" smtClean="0">
                <a:solidFill>
                  <a:schemeClr val="tx1"/>
                </a:solidFill>
                <a:effectLst/>
                <a:latin typeface="+mn-lt"/>
                <a:ea typeface="+mn-ea"/>
                <a:cs typeface="+mn-cs"/>
              </a:rPr>
              <a:t>Tsireh</a:t>
            </a:r>
            <a:r>
              <a:rPr lang="en-US" sz="1200" kern="1200" dirty="0" smtClean="0">
                <a:solidFill>
                  <a:schemeClr val="tx1"/>
                </a:solidFill>
                <a:effectLst/>
                <a:latin typeface="+mn-lt"/>
                <a:ea typeface="+mn-ea"/>
                <a:cs typeface="+mn-cs"/>
              </a:rPr>
              <a:t> typically painted figures related to Pueblo traditions and ceremonies, such as these </a:t>
            </a:r>
            <a:r>
              <a:rPr lang="en-US" sz="1200" i="1" kern="1200" dirty="0" err="1" smtClean="0">
                <a:solidFill>
                  <a:schemeClr val="tx1"/>
                </a:solidFill>
                <a:effectLst/>
                <a:latin typeface="+mn-lt"/>
                <a:ea typeface="+mn-ea"/>
                <a:cs typeface="+mn-cs"/>
              </a:rPr>
              <a:t>kossa</a:t>
            </a:r>
            <a:r>
              <a:rPr lang="en-US" sz="1200" kern="1200" dirty="0" smtClean="0">
                <a:solidFill>
                  <a:schemeClr val="tx1"/>
                </a:solidFill>
                <a:effectLst/>
                <a:latin typeface="+mn-lt"/>
                <a:ea typeface="+mn-ea"/>
                <a:cs typeface="+mn-cs"/>
              </a:rPr>
              <a:t>—sacred clowns associated with </a:t>
            </a:r>
            <a:r>
              <a:rPr lang="en-US" sz="1200" kern="1200" dirty="0" err="1" smtClean="0">
                <a:solidFill>
                  <a:schemeClr val="tx1"/>
                </a:solidFill>
                <a:effectLst/>
                <a:latin typeface="+mn-lt"/>
                <a:ea typeface="+mn-ea"/>
                <a:cs typeface="+mn-cs"/>
              </a:rPr>
              <a:t>Tewa</a:t>
            </a:r>
            <a:r>
              <a:rPr lang="en-US" sz="1200" kern="1200" dirty="0" smtClean="0">
                <a:solidFill>
                  <a:schemeClr val="tx1"/>
                </a:solidFill>
                <a:effectLst/>
                <a:latin typeface="+mn-lt"/>
                <a:ea typeface="+mn-ea"/>
                <a:cs typeface="+mn-cs"/>
              </a:rPr>
              <a:t>-speaking Pueblos. Sacred clowns entertain Pueblo ceremonial participants and they are also, as one scholar writes, “key to cosmic regeneration, they promote healing and fertility, they encourage harmony, and they enforce social control.” </a:t>
            </a:r>
          </a:p>
          <a:p>
            <a:r>
              <a:rPr lang="en-US" sz="1200" kern="1200" dirty="0" smtClean="0">
                <a:solidFill>
                  <a:schemeClr val="tx1"/>
                </a:solidFill>
                <a:effectLst/>
                <a:latin typeface="+mn-lt"/>
                <a:ea typeface="+mn-ea"/>
                <a:cs typeface="+mn-cs"/>
              </a:rPr>
              <a:t> </a:t>
            </a:r>
          </a:p>
          <a:p>
            <a:r>
              <a:rPr lang="en-US" sz="1200" kern="1200" dirty="0" err="1" smtClean="0">
                <a:solidFill>
                  <a:schemeClr val="tx1"/>
                </a:solidFill>
                <a:effectLst/>
                <a:latin typeface="+mn-lt"/>
                <a:ea typeface="+mn-ea"/>
                <a:cs typeface="+mn-cs"/>
              </a:rPr>
              <a:t>Tsireh</a:t>
            </a:r>
            <a:r>
              <a:rPr lang="en-US" sz="1200" kern="1200" dirty="0" smtClean="0">
                <a:solidFill>
                  <a:schemeClr val="tx1"/>
                </a:solidFill>
                <a:effectLst/>
                <a:latin typeface="+mn-lt"/>
                <a:ea typeface="+mn-ea"/>
                <a:cs typeface="+mn-cs"/>
              </a:rPr>
              <a:t> painted sacred clowns, distinguished from other figures by black and white stripes on their bodies and clothing, more frequently than other Pueblo artists at the time. It may have been his way of resisting efforts by the Office of Indian Affairs in the 1920s to ban dances and dismantle Native cultures in general. </a:t>
            </a:r>
            <a:r>
              <a:rPr lang="en-US" sz="1200" kern="1200" dirty="0" err="1" smtClean="0">
                <a:solidFill>
                  <a:schemeClr val="tx1"/>
                </a:solidFill>
                <a:effectLst/>
                <a:latin typeface="+mn-lt"/>
                <a:ea typeface="+mn-ea"/>
                <a:cs typeface="+mn-cs"/>
              </a:rPr>
              <a:t>Tsireh</a:t>
            </a:r>
            <a:r>
              <a:rPr lang="en-US" sz="1200" kern="1200" dirty="0" smtClean="0">
                <a:solidFill>
                  <a:schemeClr val="tx1"/>
                </a:solidFill>
                <a:effectLst/>
                <a:latin typeface="+mn-lt"/>
                <a:ea typeface="+mn-ea"/>
                <a:cs typeface="+mn-cs"/>
              </a:rPr>
              <a:t> helped preserve Pueblo culture and knowledge by omitting or altering details in his paintings for non-Pueblos, never revealing too much to those outside the community.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Some scholars see works by </a:t>
            </a:r>
            <a:r>
              <a:rPr lang="en-US" sz="1200" kern="1200" dirty="0" err="1" smtClean="0">
                <a:solidFill>
                  <a:schemeClr val="tx1"/>
                </a:solidFill>
                <a:effectLst/>
                <a:latin typeface="+mn-lt"/>
                <a:ea typeface="+mn-ea"/>
                <a:cs typeface="+mn-cs"/>
              </a:rPr>
              <a:t>Tsireh</a:t>
            </a:r>
            <a:r>
              <a:rPr lang="en-US" sz="1200" kern="1200" dirty="0" smtClean="0">
                <a:solidFill>
                  <a:schemeClr val="tx1"/>
                </a:solidFill>
                <a:effectLst/>
                <a:latin typeface="+mn-lt"/>
                <a:ea typeface="+mn-ea"/>
                <a:cs typeface="+mn-cs"/>
              </a:rPr>
              <a:t> and other Pueblo artists as examples of “</a:t>
            </a:r>
            <a:r>
              <a:rPr lang="en-US" sz="1200" kern="1200" dirty="0" err="1" smtClean="0">
                <a:solidFill>
                  <a:schemeClr val="tx1"/>
                </a:solidFill>
                <a:effectLst/>
                <a:latin typeface="+mn-lt"/>
                <a:ea typeface="+mn-ea"/>
                <a:cs typeface="+mn-cs"/>
              </a:rPr>
              <a:t>survivance</a:t>
            </a:r>
            <a:r>
              <a:rPr lang="en-US" sz="1200" kern="1200" dirty="0" smtClean="0">
                <a:solidFill>
                  <a:schemeClr val="tx1"/>
                </a:solidFill>
                <a:effectLst/>
                <a:latin typeface="+mn-lt"/>
                <a:ea typeface="+mn-ea"/>
                <a:cs typeface="+mn-cs"/>
              </a:rPr>
              <a:t>,” referring to American Indian acts of survival, resistance, and endurance. Why do you think this term might have come into use? What wonderings do you have about Awa </a:t>
            </a:r>
            <a:r>
              <a:rPr lang="en-US" sz="1200" kern="1200" dirty="0" err="1" smtClean="0">
                <a:solidFill>
                  <a:schemeClr val="tx1"/>
                </a:solidFill>
                <a:effectLst/>
                <a:latin typeface="+mn-lt"/>
                <a:ea typeface="+mn-ea"/>
                <a:cs typeface="+mn-cs"/>
              </a:rPr>
              <a:t>Tsireh</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Pueblo cultures: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Youth and Teacher Resources, Hopi Cultural Preservation Office, http://www8.nau.edu/</a:t>
            </a:r>
            <a:r>
              <a:rPr lang="en-US" sz="1200" kern="1200" dirty="0" err="1" smtClean="0">
                <a:solidFill>
                  <a:schemeClr val="tx1"/>
                </a:solidFill>
                <a:effectLst/>
                <a:latin typeface="+mn-lt"/>
                <a:ea typeface="+mn-ea"/>
                <a:cs typeface="+mn-cs"/>
              </a:rPr>
              <a:t>hcpo</a:t>
            </a:r>
            <a:r>
              <a:rPr lang="en-US" sz="1200" kern="1200" dirty="0" smtClean="0">
                <a:solidFill>
                  <a:schemeClr val="tx1"/>
                </a:solidFill>
                <a:effectLst/>
                <a:latin typeface="+mn-lt"/>
                <a:ea typeface="+mn-ea"/>
                <a:cs typeface="+mn-cs"/>
              </a:rPr>
              <a:t>-p/</a:t>
            </a:r>
            <a:r>
              <a:rPr lang="en-US" sz="1200" kern="1200" dirty="0" err="1" smtClean="0">
                <a:solidFill>
                  <a:schemeClr val="tx1"/>
                </a:solidFill>
                <a:effectLst/>
                <a:latin typeface="+mn-lt"/>
                <a:ea typeface="+mn-ea"/>
                <a:cs typeface="+mn-cs"/>
              </a:rPr>
              <a:t>youth.html</a:t>
            </a:r>
            <a:endParaRPr lang="en-US" sz="1200" u="sng"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“Reporter's Notebook: Hopi Sacred Objects Returned Home,” </a:t>
            </a:r>
            <a:r>
              <a:rPr lang="en-US" sz="1200" i="1" kern="1200" dirty="0" smtClean="0">
                <a:solidFill>
                  <a:schemeClr val="tx1"/>
                </a:solidFill>
                <a:effectLst/>
                <a:latin typeface="+mn-lt"/>
                <a:ea typeface="+mn-ea"/>
                <a:cs typeface="+mn-cs"/>
              </a:rPr>
              <a:t>NPR News</a:t>
            </a:r>
            <a:r>
              <a:rPr lang="en-US" sz="1200" kern="1200" dirty="0" smtClean="0">
                <a:solidFill>
                  <a:schemeClr val="tx1"/>
                </a:solidFill>
                <a:effectLst/>
                <a:latin typeface="+mn-lt"/>
                <a:ea typeface="+mn-ea"/>
                <a:cs typeface="+mn-cs"/>
              </a:rPr>
              <a:t>, https://</a:t>
            </a:r>
            <a:r>
              <a:rPr lang="en-US" sz="1200" kern="1200" dirty="0" err="1" smtClean="0">
                <a:solidFill>
                  <a:schemeClr val="tx1"/>
                </a:solidFill>
                <a:effectLst/>
                <a:latin typeface="+mn-lt"/>
                <a:ea typeface="+mn-ea"/>
                <a:cs typeface="+mn-cs"/>
              </a:rPr>
              <a:t>www.npr.org</a:t>
            </a:r>
            <a:r>
              <a:rPr lang="en-US" sz="1200" kern="1200" dirty="0" smtClean="0">
                <a:solidFill>
                  <a:schemeClr val="tx1"/>
                </a:solidFill>
                <a:effectLst/>
                <a:latin typeface="+mn-lt"/>
                <a:ea typeface="+mn-ea"/>
                <a:cs typeface="+mn-cs"/>
              </a:rPr>
              <a:t>/sections/</a:t>
            </a:r>
            <a:r>
              <a:rPr lang="en-US" sz="1200" kern="1200" dirty="0" err="1" smtClean="0">
                <a:solidFill>
                  <a:schemeClr val="tx1"/>
                </a:solidFill>
                <a:effectLst/>
                <a:latin typeface="+mn-lt"/>
                <a:ea typeface="+mn-ea"/>
                <a:cs typeface="+mn-cs"/>
              </a:rPr>
              <a:t>codeswitch</a:t>
            </a:r>
            <a:r>
              <a:rPr lang="en-US" sz="1200" kern="1200" dirty="0" smtClean="0">
                <a:solidFill>
                  <a:schemeClr val="tx1"/>
                </a:solidFill>
                <a:effectLst/>
                <a:latin typeface="+mn-lt"/>
                <a:ea typeface="+mn-ea"/>
                <a:cs typeface="+mn-cs"/>
              </a:rPr>
              <a:t>/2013/08/19/213560746/reporters-notebook-</a:t>
            </a:r>
            <a:r>
              <a:rPr lang="en-US" sz="1200" kern="1200" dirty="0" err="1" smtClean="0">
                <a:solidFill>
                  <a:schemeClr val="tx1"/>
                </a:solidFill>
                <a:effectLst/>
                <a:latin typeface="+mn-lt"/>
                <a:ea typeface="+mn-ea"/>
                <a:cs typeface="+mn-cs"/>
              </a:rPr>
              <a:t>hopi</a:t>
            </a:r>
            <a:r>
              <a:rPr lang="en-US" sz="1200" kern="1200" dirty="0" smtClean="0">
                <a:solidFill>
                  <a:schemeClr val="tx1"/>
                </a:solidFill>
                <a:effectLst/>
                <a:latin typeface="+mn-lt"/>
                <a:ea typeface="+mn-ea"/>
                <a:cs typeface="+mn-cs"/>
              </a:rPr>
              <a:t>-sacred-objects-returned-home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smtClean="0">
                <a:solidFill>
                  <a:schemeClr val="tx1"/>
                </a:solidFill>
                <a:effectLst/>
                <a:latin typeface="+mn-lt"/>
                <a:ea typeface="+mn-ea"/>
                <a:cs typeface="+mn-cs"/>
              </a:rPr>
              <a:t>https://</a:t>
            </a: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/collection/art-object-page.184404.html</a:t>
            </a:r>
          </a:p>
          <a:p>
            <a:endParaRPr lang="en-US" dirty="0"/>
          </a:p>
        </p:txBody>
      </p:sp>
      <p:sp>
        <p:nvSpPr>
          <p:cNvPr id="4" name="Slide Number Placeholder 3"/>
          <p:cNvSpPr>
            <a:spLocks noGrp="1"/>
          </p:cNvSpPr>
          <p:nvPr>
            <p:ph type="sldNum" sz="quarter" idx="10"/>
          </p:nvPr>
        </p:nvSpPr>
        <p:spPr/>
        <p:txBody>
          <a:bodyPr/>
          <a:lstStyle/>
          <a:p>
            <a:fld id="{5651D948-A1F4-6240-8484-B37B5985AEAF}" type="slidenum">
              <a:rPr lang="en-US" smtClean="0"/>
              <a:t>5</a:t>
            </a:fld>
            <a:endParaRPr lang="en-US"/>
          </a:p>
        </p:txBody>
      </p:sp>
    </p:spTree>
    <p:extLst>
      <p:ext uri="{BB962C8B-B14F-4D97-AF65-F5344CB8AC3E}">
        <p14:creationId xmlns:p14="http://schemas.microsoft.com/office/powerpoint/2010/main" val="32156988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James Castle, </a:t>
            </a:r>
            <a:r>
              <a:rPr lang="en-US" sz="1200" i="1" kern="1200" dirty="0" smtClean="0">
                <a:solidFill>
                  <a:schemeClr val="tx1"/>
                </a:solidFill>
                <a:effectLst/>
                <a:latin typeface="+mn-lt"/>
                <a:ea typeface="+mn-ea"/>
                <a:cs typeface="+mn-cs"/>
              </a:rPr>
              <a:t>Untitled (Figures Lined Against a Wall)</a:t>
            </a:r>
            <a:r>
              <a:rPr lang="en-US" sz="1200" kern="1200" dirty="0" smtClean="0">
                <a:solidFill>
                  <a:schemeClr val="tx1"/>
                </a:solidFill>
                <a:effectLst/>
                <a:latin typeface="+mn-lt"/>
                <a:ea typeface="+mn-ea"/>
                <a:cs typeface="+mn-cs"/>
              </a:rPr>
              <a:t>, no date, color wash and soot on found paper, sheet: 9.21 × 20 cm (3 5/8 × 7 7/8 in.), National Gallery of Art, Washington, Gift of James Castle Collection and Archive, and Acquisition with </a:t>
            </a:r>
            <a:r>
              <a:rPr lang="en-US" sz="1200" kern="1200" dirty="0" err="1" smtClean="0">
                <a:solidFill>
                  <a:schemeClr val="tx1"/>
                </a:solidFill>
                <a:effectLst/>
                <a:latin typeface="+mn-lt"/>
                <a:ea typeface="+mn-ea"/>
                <a:cs typeface="+mn-cs"/>
              </a:rPr>
              <a:t>Pepita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Milmore</a:t>
            </a:r>
            <a:r>
              <a:rPr lang="en-US" sz="1200" kern="1200" dirty="0" smtClean="0">
                <a:solidFill>
                  <a:schemeClr val="tx1"/>
                </a:solidFill>
                <a:effectLst/>
                <a:latin typeface="+mn-lt"/>
                <a:ea typeface="+mn-ea"/>
                <a:cs typeface="+mn-cs"/>
              </a:rPr>
              <a:t> Memorial Fund, 2013.33.33</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James Castle created art from the time he was a child growing up in a small town in Idaho. He used found and homemade materials for his works, including cardboard, paper, and soot mixed with saliva to make an </a:t>
            </a:r>
            <a:r>
              <a:rPr lang="en-US" sz="1200" kern="1200" dirty="0" err="1" smtClean="0">
                <a:solidFill>
                  <a:schemeClr val="tx1"/>
                </a:solidFill>
                <a:effectLst/>
                <a:latin typeface="+mn-lt"/>
                <a:ea typeface="+mn-ea"/>
                <a:cs typeface="+mn-cs"/>
              </a:rPr>
              <a:t>inklike</a:t>
            </a:r>
            <a:r>
              <a:rPr lang="en-US" sz="1200" kern="1200" dirty="0" smtClean="0">
                <a:solidFill>
                  <a:schemeClr val="tx1"/>
                </a:solidFill>
                <a:effectLst/>
                <a:latin typeface="+mn-lt"/>
                <a:ea typeface="+mn-ea"/>
                <a:cs typeface="+mn-cs"/>
              </a:rPr>
              <a:t> solution.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Castle was born profoundly deaf. He attended and lived at the Gooding School for the Deaf and Blind from 1910 to 1915, but he lost most of his practical ability to communicate after he left school. It’s unknown to what extent he could read or write, but he made art for much of his life.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Castle often drew from memory or observed what was around him. What do you notice about the work he created here? What does his life story make you think about?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https://</a:t>
            </a: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/collection/art-object-page.159433.html</a:t>
            </a:r>
          </a:p>
        </p:txBody>
      </p:sp>
      <p:sp>
        <p:nvSpPr>
          <p:cNvPr id="4" name="Slide Number Placeholder 3"/>
          <p:cNvSpPr>
            <a:spLocks noGrp="1"/>
          </p:cNvSpPr>
          <p:nvPr>
            <p:ph type="sldNum" sz="quarter" idx="10"/>
          </p:nvPr>
        </p:nvSpPr>
        <p:spPr/>
        <p:txBody>
          <a:bodyPr/>
          <a:lstStyle/>
          <a:p>
            <a:fld id="{5651D948-A1F4-6240-8484-B37B5985AEAF}" type="slidenum">
              <a:rPr lang="en-US" smtClean="0"/>
              <a:t>6</a:t>
            </a:fld>
            <a:endParaRPr lang="en-US"/>
          </a:p>
        </p:txBody>
      </p:sp>
    </p:spTree>
    <p:extLst>
      <p:ext uri="{BB962C8B-B14F-4D97-AF65-F5344CB8AC3E}">
        <p14:creationId xmlns:p14="http://schemas.microsoft.com/office/powerpoint/2010/main" val="4573872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Walker Evans, </a:t>
            </a:r>
            <a:r>
              <a:rPr lang="en-US" sz="1200" i="1" kern="1200" dirty="0" smtClean="0">
                <a:solidFill>
                  <a:schemeClr val="tx1"/>
                </a:solidFill>
                <a:effectLst/>
                <a:latin typeface="+mn-lt"/>
                <a:ea typeface="+mn-ea"/>
                <a:cs typeface="+mn-cs"/>
              </a:rPr>
              <a:t>Bridgeport, Connecticut</a:t>
            </a:r>
            <a:r>
              <a:rPr lang="en-US" sz="1200" kern="1200" dirty="0" smtClean="0">
                <a:solidFill>
                  <a:schemeClr val="tx1"/>
                </a:solidFill>
                <a:effectLst/>
                <a:latin typeface="+mn-lt"/>
                <a:ea typeface="+mn-ea"/>
                <a:cs typeface="+mn-cs"/>
              </a:rPr>
              <a:t>, 1941, gelatin silver print, sheet: 16.5 × 19.5 cm (6 1/2 × 7 11/16 in.), National Gallery of Art, Washington, Gift of Mr. and Mrs. Harry </a:t>
            </a:r>
            <a:r>
              <a:rPr lang="en-US" sz="1200" kern="1200" dirty="0" err="1" smtClean="0">
                <a:solidFill>
                  <a:schemeClr val="tx1"/>
                </a:solidFill>
                <a:effectLst/>
                <a:latin typeface="+mn-lt"/>
                <a:ea typeface="+mn-ea"/>
                <a:cs typeface="+mn-cs"/>
              </a:rPr>
              <a:t>Lunn</a:t>
            </a:r>
            <a:r>
              <a:rPr lang="en-US" sz="1200" kern="1200" dirty="0" smtClean="0">
                <a:solidFill>
                  <a:schemeClr val="tx1"/>
                </a:solidFill>
                <a:effectLst/>
                <a:latin typeface="+mn-lt"/>
                <a:ea typeface="+mn-ea"/>
                <a:cs typeface="+mn-cs"/>
              </a:rPr>
              <a:t>, Jr., in Honor of the 50th Anniversary of the National Gallery of Art, 1990.110.12</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Walker Evans captured these women on film while on assignment for </a:t>
            </a:r>
            <a:r>
              <a:rPr lang="en-US" sz="1200" i="1" kern="1200" dirty="0" smtClean="0">
                <a:solidFill>
                  <a:schemeClr val="tx1"/>
                </a:solidFill>
                <a:effectLst/>
                <a:latin typeface="+mn-lt"/>
                <a:ea typeface="+mn-ea"/>
                <a:cs typeface="+mn-cs"/>
              </a:rPr>
              <a:t>Fortune</a:t>
            </a:r>
            <a:r>
              <a:rPr lang="en-US" sz="1200" kern="1200" dirty="0" smtClean="0">
                <a:solidFill>
                  <a:schemeClr val="tx1"/>
                </a:solidFill>
                <a:effectLst/>
                <a:latin typeface="+mn-lt"/>
                <a:ea typeface="+mn-ea"/>
                <a:cs typeface="+mn-cs"/>
              </a:rPr>
              <a:t> magazine in 1941. He completed the assignment by spending a single hour in downtown Bridgeport, Connecticut, photographing passersby on a June day. In a prior series of photographs the artist hid his camera as he documented New York City subway passengers. In the Bridgeport series, many pedestrians stared at Evans, who hoped his camera, visible to all, could serve as an objective recording device.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expressions do you detect on the faces of these women? Consider the choices Evans made as an artist. Do you think it’s possible that he was completely objective in photographing them?</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See more photographs by Walker Evans: </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/Collection/artist-info.6608.html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https://</a:t>
            </a: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/collection/art-object-page.71822.html</a:t>
            </a:r>
          </a:p>
          <a:p>
            <a:endParaRPr lang="en-US" dirty="0"/>
          </a:p>
        </p:txBody>
      </p:sp>
      <p:sp>
        <p:nvSpPr>
          <p:cNvPr id="4" name="Slide Number Placeholder 3"/>
          <p:cNvSpPr>
            <a:spLocks noGrp="1"/>
          </p:cNvSpPr>
          <p:nvPr>
            <p:ph type="sldNum" sz="quarter" idx="10"/>
          </p:nvPr>
        </p:nvSpPr>
        <p:spPr/>
        <p:txBody>
          <a:bodyPr/>
          <a:lstStyle/>
          <a:p>
            <a:fld id="{5651D948-A1F4-6240-8484-B37B5985AEAF}" type="slidenum">
              <a:rPr lang="en-US" smtClean="0"/>
              <a:t>7</a:t>
            </a:fld>
            <a:endParaRPr lang="en-US"/>
          </a:p>
        </p:txBody>
      </p:sp>
    </p:spTree>
    <p:extLst>
      <p:ext uri="{BB962C8B-B14F-4D97-AF65-F5344CB8AC3E}">
        <p14:creationId xmlns:p14="http://schemas.microsoft.com/office/powerpoint/2010/main" val="38018769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Ivan Albright, George C. Miller (printer), and Associated American Artists (publisher), </a:t>
            </a:r>
            <a:r>
              <a:rPr lang="en-US" sz="1200" i="1" kern="1200" dirty="0" smtClean="0">
                <a:solidFill>
                  <a:schemeClr val="tx1"/>
                </a:solidFill>
                <a:effectLst/>
                <a:latin typeface="+mn-lt"/>
                <a:ea typeface="+mn-ea"/>
                <a:cs typeface="+mn-cs"/>
              </a:rPr>
              <a:t>Self-Portrait at 55 East Division Street</a:t>
            </a:r>
            <a:r>
              <a:rPr lang="en-US" sz="1200" kern="1200" dirty="0" smtClean="0">
                <a:solidFill>
                  <a:schemeClr val="tx1"/>
                </a:solidFill>
                <a:effectLst/>
                <a:latin typeface="+mn-lt"/>
                <a:ea typeface="+mn-ea"/>
                <a:cs typeface="+mn-cs"/>
              </a:rPr>
              <a:t>, 1947, lithograph in black on wove paper, image: 36 × 26 cm (14 3/16 × 10 1/4 in.), sheet: 41.9 × 33.6 cm (16 1/2 × 13 1/4 in.), National Gallery of Art, Washington, Gift of John Nichols </a:t>
            </a:r>
            <a:r>
              <a:rPr lang="en-US" sz="1200" kern="1200" dirty="0" err="1" smtClean="0">
                <a:solidFill>
                  <a:schemeClr val="tx1"/>
                </a:solidFill>
                <a:effectLst/>
                <a:latin typeface="+mn-lt"/>
                <a:ea typeface="+mn-ea"/>
                <a:cs typeface="+mn-cs"/>
              </a:rPr>
              <a:t>Estabrook</a:t>
            </a:r>
            <a:r>
              <a:rPr lang="en-US" sz="1200" kern="1200" dirty="0" smtClean="0">
                <a:solidFill>
                  <a:schemeClr val="tx1"/>
                </a:solidFill>
                <a:effectLst/>
                <a:latin typeface="+mn-lt"/>
                <a:ea typeface="+mn-ea"/>
                <a:cs typeface="+mn-cs"/>
              </a:rPr>
              <a:t> and Dorothy </a:t>
            </a:r>
            <a:r>
              <a:rPr lang="en-US" sz="1200" kern="1200" dirty="0" err="1" smtClean="0">
                <a:solidFill>
                  <a:schemeClr val="tx1"/>
                </a:solidFill>
                <a:effectLst/>
                <a:latin typeface="+mn-lt"/>
                <a:ea typeface="+mn-ea"/>
                <a:cs typeface="+mn-cs"/>
              </a:rPr>
              <a:t>Coogan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Estabrook</a:t>
            </a:r>
            <a:r>
              <a:rPr lang="en-US" sz="1200" kern="1200" dirty="0" smtClean="0">
                <a:solidFill>
                  <a:schemeClr val="tx1"/>
                </a:solidFill>
                <a:effectLst/>
                <a:latin typeface="+mn-lt"/>
                <a:ea typeface="+mn-ea"/>
                <a:cs typeface="+mn-cs"/>
              </a:rPr>
              <a:t>, 1987.41.1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Ivan Albright’s most famous painting, now housed at the Art Institute of Chicago, is one he created for the 1943 film adaptation of Oscar Wilde’s </a:t>
            </a:r>
            <a:r>
              <a:rPr lang="en-US" sz="1200" i="1" kern="1200" dirty="0" smtClean="0">
                <a:solidFill>
                  <a:schemeClr val="tx1"/>
                </a:solidFill>
                <a:effectLst/>
                <a:latin typeface="+mn-lt"/>
                <a:ea typeface="+mn-ea"/>
                <a:cs typeface="+mn-cs"/>
              </a:rPr>
              <a:t>The Picture of Dorian Gray</a:t>
            </a:r>
            <a:r>
              <a:rPr lang="en-US" sz="1200" kern="1200" dirty="0" smtClean="0">
                <a:solidFill>
                  <a:schemeClr val="tx1"/>
                </a:solidFill>
                <a:effectLst/>
                <a:latin typeface="+mn-lt"/>
                <a:ea typeface="+mn-ea"/>
                <a:cs typeface="+mn-cs"/>
              </a:rPr>
              <a:t>. In Wilde’s novel, Dorian Gray trades his soul to stay young and beautiful as he lives a self-indulgent life of vice. His crimes are seen only in a portrait of Gray, which grows more ugly and deformed as Gray’s corruption deepens.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film’s director selected Albright to paint the film’s portrait of Dorian Gray because of the artist’s meticulous, obsessive technique and complex style, on view here in a self-portrait from 1947. Examine the textures and objects you see: what do you think this self-portrait says about how Albright saw himself?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See Albright’s </a:t>
            </a:r>
            <a:r>
              <a:rPr lang="en-US" sz="1200" i="1" kern="1200" dirty="0" smtClean="0">
                <a:solidFill>
                  <a:schemeClr val="tx1"/>
                </a:solidFill>
                <a:effectLst/>
                <a:latin typeface="+mn-lt"/>
                <a:ea typeface="+mn-ea"/>
                <a:cs typeface="+mn-cs"/>
              </a:rPr>
              <a:t>Picture of Dorian Gray</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http://</a:t>
            </a:r>
            <a:r>
              <a:rPr lang="en-US" sz="1200" kern="1200" dirty="0" err="1" smtClean="0">
                <a:solidFill>
                  <a:schemeClr val="tx1"/>
                </a:solidFill>
                <a:effectLst/>
                <a:latin typeface="+mn-lt"/>
                <a:ea typeface="+mn-ea"/>
                <a:cs typeface="+mn-cs"/>
              </a:rPr>
              <a:t>www.artic.edu</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aic</a:t>
            </a:r>
            <a:r>
              <a:rPr lang="en-US" sz="1200" kern="1200" dirty="0" smtClean="0">
                <a:solidFill>
                  <a:schemeClr val="tx1"/>
                </a:solidFill>
                <a:effectLst/>
                <a:latin typeface="+mn-lt"/>
                <a:ea typeface="+mn-ea"/>
                <a:cs typeface="+mn-cs"/>
              </a:rPr>
              <a:t>/collections/artwork/93798</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https://</a:t>
            </a: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/collection/art-object-page.70053.html</a:t>
            </a:r>
          </a:p>
        </p:txBody>
      </p:sp>
      <p:sp>
        <p:nvSpPr>
          <p:cNvPr id="4" name="Slide Number Placeholder 3"/>
          <p:cNvSpPr>
            <a:spLocks noGrp="1"/>
          </p:cNvSpPr>
          <p:nvPr>
            <p:ph type="sldNum" sz="quarter" idx="10"/>
          </p:nvPr>
        </p:nvSpPr>
        <p:spPr/>
        <p:txBody>
          <a:bodyPr/>
          <a:lstStyle/>
          <a:p>
            <a:fld id="{5651D948-A1F4-6240-8484-B37B5985AEAF}" type="slidenum">
              <a:rPr lang="en-US" smtClean="0"/>
              <a:t>8</a:t>
            </a:fld>
            <a:endParaRPr lang="en-US"/>
          </a:p>
        </p:txBody>
      </p:sp>
    </p:spTree>
    <p:extLst>
      <p:ext uri="{BB962C8B-B14F-4D97-AF65-F5344CB8AC3E}">
        <p14:creationId xmlns:p14="http://schemas.microsoft.com/office/powerpoint/2010/main" val="32900557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Ruth </a:t>
            </a:r>
            <a:r>
              <a:rPr lang="en-US" sz="1200" kern="1200" dirty="0" err="1" smtClean="0">
                <a:solidFill>
                  <a:schemeClr val="tx1"/>
                </a:solidFill>
                <a:effectLst/>
                <a:latin typeface="+mn-lt"/>
                <a:ea typeface="+mn-ea"/>
                <a:cs typeface="+mn-cs"/>
              </a:rPr>
              <a:t>Asawa</a:t>
            </a:r>
            <a:r>
              <a:rPr lang="en-US" sz="1200"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Umakichi</a:t>
            </a:r>
            <a:r>
              <a:rPr lang="en-US" sz="1200" kern="1200" dirty="0" smtClean="0">
                <a:solidFill>
                  <a:schemeClr val="tx1"/>
                </a:solidFill>
                <a:effectLst/>
                <a:latin typeface="+mn-lt"/>
                <a:ea typeface="+mn-ea"/>
                <a:cs typeface="+mn-cs"/>
              </a:rPr>
              <a:t>, 1965, lithograph (stone) in black on white Arches paper, sheet: 75.5 × 51 cm (29 3/4 × 20 1/16 in.), National Gallery of Art, Washington, Gift of Dorothy J. and Benjamin B. Smith, 1983.18.190</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After the Japanese bombing of Pearl Harbor in December 1941, US government officials became worried that Japanese Americans would commit acts of treason or sabotage. The US decided to imprison over 100,000 Japanese Americans—more than half of them US citizens—in internment camps in the western half of the country for the duration of World War II.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Ruth </a:t>
            </a:r>
            <a:r>
              <a:rPr lang="en-US" sz="1200" kern="1200" dirty="0" err="1" smtClean="0">
                <a:solidFill>
                  <a:schemeClr val="tx1"/>
                </a:solidFill>
                <a:effectLst/>
                <a:latin typeface="+mn-lt"/>
                <a:ea typeface="+mn-ea"/>
                <a:cs typeface="+mn-cs"/>
              </a:rPr>
              <a:t>Asawa</a:t>
            </a:r>
            <a:r>
              <a:rPr lang="en-US" sz="1200" kern="1200" dirty="0" smtClean="0">
                <a:solidFill>
                  <a:schemeClr val="tx1"/>
                </a:solidFill>
                <a:effectLst/>
                <a:latin typeface="+mn-lt"/>
                <a:ea typeface="+mn-ea"/>
                <a:cs typeface="+mn-cs"/>
              </a:rPr>
              <a:t> and her family were among these Japanese Americans. </a:t>
            </a:r>
            <a:r>
              <a:rPr lang="en-US" sz="1200" kern="1200" dirty="0" err="1" smtClean="0">
                <a:solidFill>
                  <a:schemeClr val="tx1"/>
                </a:solidFill>
                <a:effectLst/>
                <a:latin typeface="+mn-lt"/>
                <a:ea typeface="+mn-ea"/>
                <a:cs typeface="+mn-cs"/>
              </a:rPr>
              <a:t>Asawa</a:t>
            </a:r>
            <a:r>
              <a:rPr lang="en-US" sz="1200" kern="1200" dirty="0" smtClean="0">
                <a:solidFill>
                  <a:schemeClr val="tx1"/>
                </a:solidFill>
                <a:effectLst/>
                <a:latin typeface="+mn-lt"/>
                <a:ea typeface="+mn-ea"/>
                <a:cs typeface="+mn-cs"/>
              </a:rPr>
              <a:t> spent 18 months in the camps, until she received a Quaker scholarship to attend college in 1943 in Wisconsin to become an art teacher. However, because she was prohibited from teaching as a Japanese American, she did not complete her degree. She moved to North Carolina to study art at Black Mountain College and then pursued a career in art and education in California.</a:t>
            </a:r>
          </a:p>
          <a:p>
            <a:r>
              <a:rPr lang="en-US" sz="1200" kern="1200" dirty="0" smtClean="0">
                <a:solidFill>
                  <a:schemeClr val="tx1"/>
                </a:solidFill>
                <a:effectLst/>
                <a:latin typeface="+mn-lt"/>
                <a:ea typeface="+mn-ea"/>
                <a:cs typeface="+mn-cs"/>
              </a:rPr>
              <a:t> </a:t>
            </a:r>
          </a:p>
          <a:p>
            <a:r>
              <a:rPr lang="en-US" sz="1200" kern="1200" dirty="0" err="1" smtClean="0">
                <a:solidFill>
                  <a:schemeClr val="tx1"/>
                </a:solidFill>
                <a:effectLst/>
                <a:latin typeface="+mn-lt"/>
                <a:ea typeface="+mn-ea"/>
                <a:cs typeface="+mn-cs"/>
              </a:rPr>
              <a:t>Asawa</a:t>
            </a:r>
            <a:r>
              <a:rPr lang="en-US" sz="1200" kern="1200" dirty="0" smtClean="0">
                <a:solidFill>
                  <a:schemeClr val="tx1"/>
                </a:solidFill>
                <a:effectLst/>
                <a:latin typeface="+mn-lt"/>
                <a:ea typeface="+mn-ea"/>
                <a:cs typeface="+mn-cs"/>
              </a:rPr>
              <a:t> made this printed portrait of her father, </a:t>
            </a:r>
            <a:r>
              <a:rPr lang="en-US" sz="1200" kern="1200" dirty="0" err="1" smtClean="0">
                <a:solidFill>
                  <a:schemeClr val="tx1"/>
                </a:solidFill>
                <a:effectLst/>
                <a:latin typeface="+mn-lt"/>
                <a:ea typeface="+mn-ea"/>
                <a:cs typeface="+mn-cs"/>
              </a:rPr>
              <a:t>Umakichi</a:t>
            </a:r>
            <a:r>
              <a:rPr lang="en-US" sz="1200" kern="1200" dirty="0" smtClean="0">
                <a:solidFill>
                  <a:schemeClr val="tx1"/>
                </a:solidFill>
                <a:effectLst/>
                <a:latin typeface="+mn-lt"/>
                <a:ea typeface="+mn-ea"/>
                <a:cs typeface="+mn-cs"/>
              </a:rPr>
              <a:t>, in 1965. </a:t>
            </a:r>
            <a:r>
              <a:rPr lang="en-US" sz="1200" kern="1200" dirty="0" err="1" smtClean="0">
                <a:solidFill>
                  <a:schemeClr val="tx1"/>
                </a:solidFill>
                <a:effectLst/>
                <a:latin typeface="+mn-lt"/>
                <a:ea typeface="+mn-ea"/>
                <a:cs typeface="+mn-cs"/>
              </a:rPr>
              <a:t>Umakichi</a:t>
            </a:r>
            <a:r>
              <a:rPr lang="en-US" sz="1200" kern="1200" dirty="0" smtClean="0">
                <a:solidFill>
                  <a:schemeClr val="tx1"/>
                </a:solidFill>
                <a:effectLst/>
                <a:latin typeface="+mn-lt"/>
                <a:ea typeface="+mn-ea"/>
                <a:cs typeface="+mn-cs"/>
              </a:rPr>
              <a:t> was arrested by the FBI in 1942, when </a:t>
            </a:r>
            <a:r>
              <a:rPr lang="en-US" sz="1200" kern="1200" dirty="0" err="1" smtClean="0">
                <a:solidFill>
                  <a:schemeClr val="tx1"/>
                </a:solidFill>
                <a:effectLst/>
                <a:latin typeface="+mn-lt"/>
                <a:ea typeface="+mn-ea"/>
                <a:cs typeface="+mn-cs"/>
              </a:rPr>
              <a:t>Asawa</a:t>
            </a:r>
            <a:r>
              <a:rPr lang="en-US" sz="1200" kern="1200" dirty="0" smtClean="0">
                <a:solidFill>
                  <a:schemeClr val="tx1"/>
                </a:solidFill>
                <a:effectLst/>
                <a:latin typeface="+mn-lt"/>
                <a:ea typeface="+mn-ea"/>
                <a:cs typeface="+mn-cs"/>
              </a:rPr>
              <a:t> was in high school. At the time he was a 60-year-old farmer who had been a US resident for 40 years. </a:t>
            </a:r>
            <a:r>
              <a:rPr lang="en-US" sz="1200" kern="1200" dirty="0" err="1" smtClean="0">
                <a:solidFill>
                  <a:schemeClr val="tx1"/>
                </a:solidFill>
                <a:effectLst/>
                <a:latin typeface="+mn-lt"/>
                <a:ea typeface="+mn-ea"/>
                <a:cs typeface="+mn-cs"/>
              </a:rPr>
              <a:t>Asawa</a:t>
            </a:r>
            <a:r>
              <a:rPr lang="en-US" sz="1200" kern="1200" dirty="0" smtClean="0">
                <a:solidFill>
                  <a:schemeClr val="tx1"/>
                </a:solidFill>
                <a:effectLst/>
                <a:latin typeface="+mn-lt"/>
                <a:ea typeface="+mn-ea"/>
                <a:cs typeface="+mn-cs"/>
              </a:rPr>
              <a:t> did not see her father again until 1948. How does </a:t>
            </a:r>
            <a:r>
              <a:rPr lang="en-US" sz="1200" kern="1200" dirty="0" err="1" smtClean="0">
                <a:solidFill>
                  <a:schemeClr val="tx1"/>
                </a:solidFill>
                <a:effectLst/>
                <a:latin typeface="+mn-lt"/>
                <a:ea typeface="+mn-ea"/>
                <a:cs typeface="+mn-cs"/>
              </a:rPr>
              <a:t>Asawa</a:t>
            </a:r>
            <a:r>
              <a:rPr lang="en-US" sz="1200" kern="1200" dirty="0" smtClean="0">
                <a:solidFill>
                  <a:schemeClr val="tx1"/>
                </a:solidFill>
                <a:effectLst/>
                <a:latin typeface="+mn-lt"/>
                <a:ea typeface="+mn-ea"/>
                <a:cs typeface="+mn-cs"/>
              </a:rPr>
              <a:t> depict her father here? Why do you think she might have chosen to show his face in the way she does?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https://</a:t>
            </a: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/collection/art-object-page.61659.html</a:t>
            </a:r>
          </a:p>
          <a:p>
            <a:endParaRPr lang="en-US" dirty="0"/>
          </a:p>
        </p:txBody>
      </p:sp>
      <p:sp>
        <p:nvSpPr>
          <p:cNvPr id="4" name="Slide Number Placeholder 3"/>
          <p:cNvSpPr>
            <a:spLocks noGrp="1"/>
          </p:cNvSpPr>
          <p:nvPr>
            <p:ph type="sldNum" sz="quarter" idx="10"/>
          </p:nvPr>
        </p:nvSpPr>
        <p:spPr/>
        <p:txBody>
          <a:bodyPr/>
          <a:lstStyle/>
          <a:p>
            <a:fld id="{5651D948-A1F4-6240-8484-B37B5985AEAF}" type="slidenum">
              <a:rPr lang="en-US" smtClean="0"/>
              <a:t>9</a:t>
            </a:fld>
            <a:endParaRPr lang="en-US"/>
          </a:p>
        </p:txBody>
      </p:sp>
    </p:spTree>
    <p:extLst>
      <p:ext uri="{BB962C8B-B14F-4D97-AF65-F5344CB8AC3E}">
        <p14:creationId xmlns:p14="http://schemas.microsoft.com/office/powerpoint/2010/main" val="2324202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Diane </a:t>
            </a:r>
            <a:r>
              <a:rPr lang="en-US" sz="1200" kern="1200" dirty="0" err="1" smtClean="0">
                <a:solidFill>
                  <a:schemeClr val="tx1"/>
                </a:solidFill>
                <a:effectLst/>
                <a:latin typeface="+mn-lt"/>
                <a:ea typeface="+mn-ea"/>
                <a:cs typeface="+mn-cs"/>
              </a:rPr>
              <a:t>Arbus</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A Young Man in Curlers at Home on West 20th Street, N.Y.C.</a:t>
            </a:r>
            <a:r>
              <a:rPr lang="en-US" sz="1200" kern="1200" dirty="0" smtClean="0">
                <a:solidFill>
                  <a:schemeClr val="tx1"/>
                </a:solidFill>
                <a:effectLst/>
                <a:latin typeface="+mn-lt"/>
                <a:ea typeface="+mn-ea"/>
                <a:cs typeface="+mn-cs"/>
              </a:rPr>
              <a:t>, 1966, gelatin silver print, image: 41.6 × 39.1 cm (16 3/8 × 15 3/8 in.), sheet: 45 × 40.5 cm (17 11/16 × 15 15/16 in.), National Gallery of Art, Washington, Gift of the Collectors Committee, 1994.78.1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Diane </a:t>
            </a:r>
            <a:r>
              <a:rPr lang="en-US" sz="1200" kern="1200" dirty="0" err="1" smtClean="0">
                <a:solidFill>
                  <a:schemeClr val="tx1"/>
                </a:solidFill>
                <a:effectLst/>
                <a:latin typeface="+mn-lt"/>
                <a:ea typeface="+mn-ea"/>
                <a:cs typeface="+mn-cs"/>
              </a:rPr>
              <a:t>Arbus’s</a:t>
            </a:r>
            <a:r>
              <a:rPr lang="en-US" sz="1200" kern="1200" dirty="0" smtClean="0">
                <a:solidFill>
                  <a:schemeClr val="tx1"/>
                </a:solidFill>
                <a:effectLst/>
                <a:latin typeface="+mn-lt"/>
                <a:ea typeface="+mn-ea"/>
                <a:cs typeface="+mn-cs"/>
              </a:rPr>
              <a:t> photographs have long been a source of controversy and criticism. Some critics assert she exploited her subjects, many of whom were outsiders to mainstream society, like this man partially dressed in drag. Others see her works as brave and innovative. When this photograph was first exhibited in the 1960s at the Museum of Modern Art in New York, museum staff wiped spit off its glass surface many times.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Look closely at the photograph. How has the man altered his appearance and features to appear more stereotypically feminine? Given what you see, how do you think he felt being photographed by </a:t>
            </a:r>
            <a:r>
              <a:rPr lang="en-US" sz="1200" kern="1200" dirty="0" err="1" smtClean="0">
                <a:solidFill>
                  <a:schemeClr val="tx1"/>
                </a:solidFill>
                <a:effectLst/>
                <a:latin typeface="+mn-lt"/>
                <a:ea typeface="+mn-ea"/>
                <a:cs typeface="+mn-cs"/>
              </a:rPr>
              <a:t>Arbus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Arbus</a:t>
            </a:r>
            <a:r>
              <a:rPr lang="en-US" sz="1200" kern="1200" dirty="0" smtClean="0">
                <a:solidFill>
                  <a:schemeClr val="tx1"/>
                </a:solidFill>
                <a:effectLst/>
                <a:latin typeface="+mn-lt"/>
                <a:ea typeface="+mn-ea"/>
                <a:cs typeface="+mn-cs"/>
              </a:rPr>
              <a:t> always asked for permission to photograph and reproduce images of her subjects.)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https://</a:t>
            </a: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/collection/art-object-page.86848.html</a:t>
            </a:r>
          </a:p>
        </p:txBody>
      </p:sp>
      <p:sp>
        <p:nvSpPr>
          <p:cNvPr id="4" name="Slide Number Placeholder 3"/>
          <p:cNvSpPr>
            <a:spLocks noGrp="1"/>
          </p:cNvSpPr>
          <p:nvPr>
            <p:ph type="sldNum" sz="quarter" idx="10"/>
          </p:nvPr>
        </p:nvSpPr>
        <p:spPr/>
        <p:txBody>
          <a:bodyPr/>
          <a:lstStyle/>
          <a:p>
            <a:fld id="{5651D948-A1F4-6240-8484-B37B5985AEAF}" type="slidenum">
              <a:rPr lang="en-US" smtClean="0"/>
              <a:t>10</a:t>
            </a:fld>
            <a:endParaRPr lang="en-US"/>
          </a:p>
        </p:txBody>
      </p:sp>
    </p:spTree>
    <p:extLst>
      <p:ext uri="{BB962C8B-B14F-4D97-AF65-F5344CB8AC3E}">
        <p14:creationId xmlns:p14="http://schemas.microsoft.com/office/powerpoint/2010/main" val="28487232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Barkley </a:t>
            </a:r>
            <a:r>
              <a:rPr lang="en-US" sz="1200" kern="1200" dirty="0" err="1" smtClean="0">
                <a:solidFill>
                  <a:schemeClr val="tx1"/>
                </a:solidFill>
                <a:effectLst/>
                <a:latin typeface="+mn-lt"/>
                <a:ea typeface="+mn-ea"/>
                <a:cs typeface="+mn-cs"/>
              </a:rPr>
              <a:t>Leonnard</a:t>
            </a:r>
            <a:r>
              <a:rPr lang="en-US" sz="1200" kern="1200" dirty="0" smtClean="0">
                <a:solidFill>
                  <a:schemeClr val="tx1"/>
                </a:solidFill>
                <a:effectLst/>
                <a:latin typeface="+mn-lt"/>
                <a:ea typeface="+mn-ea"/>
                <a:cs typeface="+mn-cs"/>
              </a:rPr>
              <a:t> Hendricks, </a:t>
            </a:r>
            <a:r>
              <a:rPr lang="en-US" sz="1200" i="1" kern="1200" dirty="0" smtClean="0">
                <a:solidFill>
                  <a:schemeClr val="tx1"/>
                </a:solidFill>
                <a:effectLst/>
                <a:latin typeface="+mn-lt"/>
                <a:ea typeface="+mn-ea"/>
                <a:cs typeface="+mn-cs"/>
              </a:rPr>
              <a:t>Sir Charles, Alias Willie Harris</a:t>
            </a:r>
            <a:r>
              <a:rPr lang="en-US" sz="1200" kern="1200" dirty="0" smtClean="0">
                <a:solidFill>
                  <a:schemeClr val="tx1"/>
                </a:solidFill>
                <a:effectLst/>
                <a:latin typeface="+mn-lt"/>
                <a:ea typeface="+mn-ea"/>
                <a:cs typeface="+mn-cs"/>
              </a:rPr>
              <a:t>, 1972, oil on canvas, overall: 213.6 × 182.9 cm (84 1/8 × 72 in.), National Gallery of Art, Washington, William C. Whitney Foundation, 1973.19.1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Examine this man’s pose, posture, and clothing. How would you describe his personality based upon what you see?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Barkley Hendricks made African American and Latino people the subjects of his portraits beginning in the 1960s. He painted himself, friends, family members, colleagues, and others from his neighborhood—anyone with “distinctive style, personality, and attitude that caught his attention and inspired a creative response.” Hendricks painted portraits even as they had fallen out of favor in the mainstream art world. His works celebrated black and brown bodies and directly addressed the absence of positive portrayals of black people in art history.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man shown here, Sir Charles, was a “small-time New Haven drug dealer” Hendricks encountered while living in New Haven, Connecticut. Why do you think portraits like this might have been seen as political during the 1970s? Why might Hendricks have chosen to show Sir Charles from three different perspectives?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https://</a:t>
            </a: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/collection/art-object-page.53818.html</a:t>
            </a:r>
          </a:p>
        </p:txBody>
      </p:sp>
      <p:sp>
        <p:nvSpPr>
          <p:cNvPr id="4" name="Slide Number Placeholder 3"/>
          <p:cNvSpPr>
            <a:spLocks noGrp="1"/>
          </p:cNvSpPr>
          <p:nvPr>
            <p:ph type="sldNum" sz="quarter" idx="10"/>
          </p:nvPr>
        </p:nvSpPr>
        <p:spPr/>
        <p:txBody>
          <a:bodyPr/>
          <a:lstStyle/>
          <a:p>
            <a:fld id="{5651D948-A1F4-6240-8484-B37B5985AEAF}" type="slidenum">
              <a:rPr lang="en-US" smtClean="0"/>
              <a:t>11</a:t>
            </a:fld>
            <a:endParaRPr lang="en-US"/>
          </a:p>
        </p:txBody>
      </p:sp>
    </p:spTree>
    <p:extLst>
      <p:ext uri="{BB962C8B-B14F-4D97-AF65-F5344CB8AC3E}">
        <p14:creationId xmlns:p14="http://schemas.microsoft.com/office/powerpoint/2010/main" val="404808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raphic Standards">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90443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ogo Slide">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528638" y="915988"/>
            <a:ext cx="8086725" cy="2365375"/>
          </a:xfrm>
          <a:prstGeom prst="rect">
            <a:avLst/>
          </a:prstGeom>
        </p:spPr>
        <p:txBody>
          <a:bodyPr vert="horz"/>
          <a:lstStyle>
            <a:lvl1pPr marL="0" indent="0">
              <a:buNone/>
              <a:defRPr/>
            </a:lvl1pPr>
          </a:lstStyle>
          <a:p>
            <a:r>
              <a:rPr lang="en-US" dirty="0" smtClean="0"/>
              <a:t>UA logo</a:t>
            </a:r>
            <a:endParaRPr lang="en-US" dirty="0"/>
          </a:p>
        </p:txBody>
      </p:sp>
    </p:spTree>
    <p:extLst>
      <p:ext uri="{BB962C8B-B14F-4D97-AF65-F5344CB8AC3E}">
        <p14:creationId xmlns:p14="http://schemas.microsoft.com/office/powerpoint/2010/main" val="1354025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questions">
    <p:spTree>
      <p:nvGrpSpPr>
        <p:cNvPr id="1" name=""/>
        <p:cNvGrpSpPr/>
        <p:nvPr/>
      </p:nvGrpSpPr>
      <p:grpSpPr>
        <a:xfrm>
          <a:off x="0" y="0"/>
          <a:ext cx="0" cy="0"/>
          <a:chOff x="0" y="0"/>
          <a:chExt cx="0" cy="0"/>
        </a:xfrm>
      </p:grpSpPr>
      <p:sp>
        <p:nvSpPr>
          <p:cNvPr id="2" name="Title 1"/>
          <p:cNvSpPr>
            <a:spLocks noGrp="1"/>
          </p:cNvSpPr>
          <p:nvPr>
            <p:ph type="title"/>
          </p:nvPr>
        </p:nvSpPr>
        <p:spPr>
          <a:xfrm>
            <a:off x="425821" y="754558"/>
            <a:ext cx="8229600" cy="1143000"/>
          </a:xfrm>
          <a:prstGeom prst="rect">
            <a:avLst/>
          </a:prstGeom>
        </p:spPr>
        <p:txBody>
          <a:bodyPr vert="horz"/>
          <a:lstStyle>
            <a:lvl1pPr algn="l">
              <a:lnSpc>
                <a:spcPct val="110000"/>
              </a:lnSpc>
              <a:defRPr sz="3000" b="0" i="0">
                <a:solidFill>
                  <a:srgbClr val="FF6633"/>
                </a:solidFill>
                <a:latin typeface="Verdana"/>
                <a:cs typeface="Verdana"/>
              </a:defRPr>
            </a:lvl1pPr>
          </a:lstStyle>
          <a:p>
            <a:r>
              <a:rPr lang="en-US" dirty="0" smtClean="0"/>
              <a:t>Click to edit Master title style</a:t>
            </a:r>
            <a:endParaRPr lang="en-US" dirty="0"/>
          </a:p>
        </p:txBody>
      </p:sp>
      <p:sp>
        <p:nvSpPr>
          <p:cNvPr id="9" name="Text Placeholder 8"/>
          <p:cNvSpPr>
            <a:spLocks noGrp="1"/>
          </p:cNvSpPr>
          <p:nvPr>
            <p:ph type="body" sz="quarter" idx="11"/>
          </p:nvPr>
        </p:nvSpPr>
        <p:spPr>
          <a:xfrm>
            <a:off x="436862" y="2771498"/>
            <a:ext cx="8544387" cy="2889244"/>
          </a:xfrm>
          <a:prstGeom prst="rect">
            <a:avLst/>
          </a:prstGeom>
        </p:spPr>
        <p:txBody>
          <a:bodyPr vert="horz" numCol="3"/>
          <a:lstStyle>
            <a:lvl1pPr marL="0" indent="0" algn="l">
              <a:lnSpc>
                <a:spcPct val="130000"/>
              </a:lnSpc>
              <a:buFontTx/>
              <a:buNone/>
              <a:defRPr sz="2000">
                <a:latin typeface="Verdana"/>
                <a:cs typeface="Verdana"/>
              </a:defRPr>
            </a:lvl1pPr>
            <a:lvl2pPr marL="457200" indent="0" algn="l">
              <a:buFontTx/>
              <a:buNone/>
              <a:defRPr sz="2000">
                <a:latin typeface="Verdana"/>
                <a:cs typeface="Verdana"/>
              </a:defRPr>
            </a:lvl2pPr>
            <a:lvl3pPr marL="914400" indent="0" algn="l">
              <a:buFontTx/>
              <a:buNone/>
              <a:defRPr sz="2000">
                <a:latin typeface="Verdana"/>
                <a:cs typeface="Verdana"/>
              </a:defRPr>
            </a:lvl3pPr>
            <a:lvl4pPr marL="1371600" indent="0" algn="l">
              <a:buFontTx/>
              <a:buNone/>
              <a:defRPr sz="2000">
                <a:latin typeface="Verdana"/>
                <a:cs typeface="Verdana"/>
              </a:defRPr>
            </a:lvl4pPr>
            <a:lvl5pPr marL="1828800" indent="0" algn="l">
              <a:buFontTx/>
              <a:buNone/>
              <a:defRPr sz="2000">
                <a:latin typeface="Verdana"/>
                <a:cs typeface="Verdana"/>
              </a:defRPr>
            </a:lvl5pPr>
          </a:lstStyle>
          <a:p>
            <a:pPr lvl="0"/>
            <a:r>
              <a:rPr lang="en-US" dirty="0" smtClean="0"/>
              <a:t>Click to edit Master text styles</a:t>
            </a:r>
          </a:p>
        </p:txBody>
      </p:sp>
      <p:cxnSp>
        <p:nvCxnSpPr>
          <p:cNvPr id="11" name="Straight Connector 10"/>
          <p:cNvCxnSpPr/>
          <p:nvPr userDrawn="1"/>
        </p:nvCxnSpPr>
        <p:spPr>
          <a:xfrm>
            <a:off x="4197350" y="2923821"/>
            <a:ext cx="0" cy="2514600"/>
          </a:xfrm>
          <a:prstGeom prst="line">
            <a:avLst/>
          </a:prstGeom>
          <a:ln w="19050" cap="flat" cmpd="sng">
            <a:solidFill>
              <a:srgbClr val="CC3366"/>
            </a:solidFill>
            <a:prstDash val="solid"/>
            <a:round/>
            <a:headEnd type="oval"/>
            <a:tailEnd type="oval"/>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userDrawn="1"/>
        </p:nvSpPr>
        <p:spPr>
          <a:xfrm>
            <a:off x="6273800" y="62955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
        <p:nvSpPr>
          <p:cNvPr id="18" name="TextBox 17"/>
          <p:cNvSpPr txBox="1"/>
          <p:nvPr userDrawn="1"/>
        </p:nvSpPr>
        <p:spPr>
          <a:xfrm>
            <a:off x="7260524" y="192607"/>
            <a:ext cx="1447800" cy="230832"/>
          </a:xfrm>
          <a:prstGeom prst="rect">
            <a:avLst/>
          </a:prstGeom>
          <a:noFill/>
        </p:spPr>
        <p:txBody>
          <a:bodyPr wrap="square" rtlCol="0">
            <a:spAutoFit/>
          </a:bodyPr>
          <a:lstStyle/>
          <a:p>
            <a:pPr algn="r"/>
            <a:r>
              <a:rPr lang="en-US" sz="900" dirty="0" smtClean="0">
                <a:solidFill>
                  <a:srgbClr val="333366"/>
                </a:solidFill>
                <a:latin typeface="Verdana"/>
                <a:cs typeface="Verdana"/>
              </a:rPr>
              <a:t>Grades 9-12</a:t>
            </a:r>
            <a:endParaRPr lang="en-US" sz="900" dirty="0">
              <a:solidFill>
                <a:srgbClr val="333366"/>
              </a:solidFill>
              <a:latin typeface="Verdana"/>
              <a:cs typeface="Verdana"/>
            </a:endParaRPr>
          </a:p>
        </p:txBody>
      </p:sp>
    </p:spTree>
    <p:extLst>
      <p:ext uri="{BB962C8B-B14F-4D97-AF65-F5344CB8AC3E}">
        <p14:creationId xmlns:p14="http://schemas.microsoft.com/office/powerpoint/2010/main" val="24365421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ft justified images">
    <p:spTree>
      <p:nvGrpSpPr>
        <p:cNvPr id="1" name=""/>
        <p:cNvGrpSpPr/>
        <p:nvPr/>
      </p:nvGrpSpPr>
      <p:grpSpPr>
        <a:xfrm>
          <a:off x="0" y="0"/>
          <a:ext cx="0" cy="0"/>
          <a:chOff x="0" y="0"/>
          <a:chExt cx="0" cy="0"/>
        </a:xfrm>
      </p:grpSpPr>
      <p:sp>
        <p:nvSpPr>
          <p:cNvPr id="3" name="TextBox 2"/>
          <p:cNvSpPr txBox="1"/>
          <p:nvPr userDrawn="1"/>
        </p:nvSpPr>
        <p:spPr>
          <a:xfrm rot="16200000">
            <a:off x="7519888" y="13171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
        <p:nvSpPr>
          <p:cNvPr id="8" name="Picture Placeholder 7"/>
          <p:cNvSpPr>
            <a:spLocks noGrp="1"/>
          </p:cNvSpPr>
          <p:nvPr>
            <p:ph type="pic" sz="quarter" idx="10"/>
          </p:nvPr>
        </p:nvSpPr>
        <p:spPr>
          <a:xfrm>
            <a:off x="341313" y="339725"/>
            <a:ext cx="7666037" cy="5459942"/>
          </a:xfrm>
          <a:prstGeom prst="rect">
            <a:avLst/>
          </a:prstGeom>
        </p:spPr>
        <p:txBody>
          <a:bodyPr vert="horz"/>
          <a:lstStyle>
            <a:lvl1pPr>
              <a:defRPr>
                <a:latin typeface="Verdana"/>
              </a:defRPr>
            </a:lvl1pPr>
          </a:lstStyle>
          <a:p>
            <a:endParaRPr lang="en-US" dirty="0"/>
          </a:p>
        </p:txBody>
      </p:sp>
    </p:spTree>
    <p:extLst>
      <p:ext uri="{BB962C8B-B14F-4D97-AF65-F5344CB8AC3E}">
        <p14:creationId xmlns:p14="http://schemas.microsoft.com/office/powerpoint/2010/main" val="39503813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entered images">
    <p:spTree>
      <p:nvGrpSpPr>
        <p:cNvPr id="1" name=""/>
        <p:cNvGrpSpPr/>
        <p:nvPr/>
      </p:nvGrpSpPr>
      <p:grpSpPr>
        <a:xfrm>
          <a:off x="0" y="0"/>
          <a:ext cx="0" cy="0"/>
          <a:chOff x="0" y="0"/>
          <a:chExt cx="0" cy="0"/>
        </a:xfrm>
      </p:grpSpPr>
      <p:sp>
        <p:nvSpPr>
          <p:cNvPr id="3" name="TextBox 2"/>
          <p:cNvSpPr txBox="1"/>
          <p:nvPr userDrawn="1"/>
        </p:nvSpPr>
        <p:spPr>
          <a:xfrm rot="16200000">
            <a:off x="7519888" y="13171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
        <p:nvSpPr>
          <p:cNvPr id="5" name="Picture Placeholder 4"/>
          <p:cNvSpPr>
            <a:spLocks noGrp="1"/>
          </p:cNvSpPr>
          <p:nvPr>
            <p:ph type="pic" sz="quarter" idx="10"/>
          </p:nvPr>
        </p:nvSpPr>
        <p:spPr>
          <a:xfrm>
            <a:off x="1340643" y="339725"/>
            <a:ext cx="6469063" cy="6183313"/>
          </a:xfrm>
          <a:prstGeom prst="rect">
            <a:avLst/>
          </a:prstGeom>
        </p:spPr>
        <p:txBody>
          <a:bodyPr vert="horz"/>
          <a:lstStyle>
            <a:lvl1pPr>
              <a:defRPr>
                <a:latin typeface="Verdana"/>
              </a:defRPr>
            </a:lvl1pPr>
          </a:lstStyle>
          <a:p>
            <a:endParaRPr lang="en-US" dirty="0"/>
          </a:p>
        </p:txBody>
      </p:sp>
    </p:spTree>
    <p:extLst>
      <p:ext uri="{BB962C8B-B14F-4D97-AF65-F5344CB8AC3E}">
        <p14:creationId xmlns:p14="http://schemas.microsoft.com/office/powerpoint/2010/main" val="3161245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ll horizontal imag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42900" y="339724"/>
            <a:ext cx="8461375" cy="4011613"/>
          </a:xfrm>
          <a:prstGeom prst="rect">
            <a:avLst/>
          </a:prstGeom>
        </p:spPr>
        <p:txBody>
          <a:bodyPr vert="horz"/>
          <a:lstStyle>
            <a:lvl1pPr>
              <a:defRPr>
                <a:latin typeface="Verdana"/>
              </a:defRPr>
            </a:lvl1pPr>
          </a:lstStyle>
          <a:p>
            <a:endParaRPr lang="en-US" dirty="0"/>
          </a:p>
        </p:txBody>
      </p:sp>
      <p:sp>
        <p:nvSpPr>
          <p:cNvPr id="5" name="TextBox 4"/>
          <p:cNvSpPr txBox="1"/>
          <p:nvPr userDrawn="1"/>
        </p:nvSpPr>
        <p:spPr>
          <a:xfrm>
            <a:off x="6273800" y="62955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Tree>
    <p:extLst>
      <p:ext uri="{BB962C8B-B14F-4D97-AF65-F5344CB8AC3E}">
        <p14:creationId xmlns:p14="http://schemas.microsoft.com/office/powerpoint/2010/main" val="5731703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7130126"/>
      </p:ext>
    </p:extLst>
  </p:cSld>
  <p:clrMap bg1="lt1" tx1="dk1" bg2="lt2" tx2="dk2" accent1="accent1" accent2="accent2" accent3="accent3" accent4="accent4" accent5="accent5" accent6="accent6" hlink="hlink" folHlink="folHlink"/>
  <p:sldLayoutIdLst>
    <p:sldLayoutId id="2147483654" r:id="rId1"/>
    <p:sldLayoutId id="2147483649" r:id="rId2"/>
    <p:sldLayoutId id="2147483655" r:id="rId3"/>
    <p:sldLayoutId id="2147483651" r:id="rId4"/>
    <p:sldLayoutId id="2147483652" r:id="rId5"/>
    <p:sldLayoutId id="2147483653" r:id="rId6"/>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10.jpg"/></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4" Type="http://schemas.openxmlformats.org/officeDocument/2006/relationships/image" Target="../media/image12.jpg"/><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13.jpg"/></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4" Type="http://schemas.openxmlformats.org/officeDocument/2006/relationships/image" Target="../media/image15.jpg"/><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16.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image" Target="../media/image17.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8.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 Id="rId3" Type="http://schemas.openxmlformats.org/officeDocument/2006/relationships/image" Target="../media/image19.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20.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21.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22.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 Id="rId3" Type="http://schemas.openxmlformats.org/officeDocument/2006/relationships/image" Target="../media/image23.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4.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xml"/><Relationship Id="rId3" Type="http://schemas.openxmlformats.org/officeDocument/2006/relationships/image" Target="../media/image25.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 Id="rId3" Type="http://schemas.openxmlformats.org/officeDocument/2006/relationships/image" Target="../media/image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UAlogo.bkgrd.08.jpg"/>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80" b="80"/>
          <a:stretch>
            <a:fillRect/>
          </a:stretch>
        </p:blipFill>
        <p:spPr/>
      </p:pic>
    </p:spTree>
    <p:extLst>
      <p:ext uri="{BB962C8B-B14F-4D97-AF65-F5344CB8AC3E}">
        <p14:creationId xmlns:p14="http://schemas.microsoft.com/office/powerpoint/2010/main" val="39969789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10309-0025_PPT.jpg"/>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5388" r="-5388"/>
          <a:stretch>
            <a:fillRect/>
          </a:stretch>
        </p:blipFill>
        <p:spPr/>
      </p:pic>
    </p:spTree>
    <p:extLst>
      <p:ext uri="{BB962C8B-B14F-4D97-AF65-F5344CB8AC3E}">
        <p14:creationId xmlns:p14="http://schemas.microsoft.com/office/powerpoint/2010/main" val="5650153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10029_SBD_PPT.jpg"/>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1209" r="-11209"/>
          <a:stretch>
            <a:fillRect/>
          </a:stretch>
        </p:blipFill>
        <p:spPr/>
      </p:pic>
    </p:spTree>
    <p:extLst>
      <p:ext uri="{BB962C8B-B14F-4D97-AF65-F5344CB8AC3E}">
        <p14:creationId xmlns:p14="http://schemas.microsoft.com/office/powerpoint/2010/main" val="3465278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C11385_PPT.jpg"/>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341" r="2341"/>
          <a:stretch>
            <a:fillRect/>
          </a:stretch>
        </p:blipFill>
        <p:spPr>
          <a:xfrm>
            <a:off x="341313" y="341313"/>
            <a:ext cx="4878387" cy="3474509"/>
          </a:xfrm>
        </p:spPr>
      </p:pic>
      <p:pic>
        <p:nvPicPr>
          <p:cNvPr id="4" name="Picture 3" descr="R-20151014-0031_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1313" y="4008334"/>
            <a:ext cx="4881561" cy="2529768"/>
          </a:xfrm>
          <a:prstGeom prst="rect">
            <a:avLst/>
          </a:prstGeom>
        </p:spPr>
      </p:pic>
    </p:spTree>
    <p:extLst>
      <p:ext uri="{BB962C8B-B14F-4D97-AF65-F5344CB8AC3E}">
        <p14:creationId xmlns:p14="http://schemas.microsoft.com/office/powerpoint/2010/main" val="28637746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G-002449-20121203_PPT.jpg"/>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359" r="-2359"/>
          <a:stretch>
            <a:fillRect/>
          </a:stretch>
        </p:blipFill>
        <p:spPr/>
      </p:pic>
    </p:spTree>
    <p:extLst>
      <p:ext uri="{BB962C8B-B14F-4D97-AF65-F5344CB8AC3E}">
        <p14:creationId xmlns:p14="http://schemas.microsoft.com/office/powerpoint/2010/main" val="8946633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50714-0060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41" b="-35"/>
          <a:stretch/>
        </p:blipFill>
        <p:spPr>
          <a:xfrm>
            <a:off x="338138" y="342901"/>
            <a:ext cx="3690309" cy="4748212"/>
          </a:xfrm>
        </p:spPr>
      </p:pic>
      <p:pic>
        <p:nvPicPr>
          <p:cNvPr id="4" name="Picture 3" descr="R-20150714-0059_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20959" y="341313"/>
            <a:ext cx="3747066" cy="4749800"/>
          </a:xfrm>
          <a:prstGeom prst="rect">
            <a:avLst/>
          </a:prstGeom>
        </p:spPr>
      </p:pic>
    </p:spTree>
    <p:extLst>
      <p:ext uri="{BB962C8B-B14F-4D97-AF65-F5344CB8AC3E}">
        <p14:creationId xmlns:p14="http://schemas.microsoft.com/office/powerpoint/2010/main" val="39013346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61012-0023_PPT.jpg"/>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1542" r="-11542"/>
          <a:stretch>
            <a:fillRect/>
          </a:stretch>
        </p:blipFill>
        <p:spPr/>
      </p:pic>
    </p:spTree>
    <p:extLst>
      <p:ext uri="{BB962C8B-B14F-4D97-AF65-F5344CB8AC3E}">
        <p14:creationId xmlns:p14="http://schemas.microsoft.com/office/powerpoint/2010/main" val="17668057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50715-0029_PPT.jpg"/>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6780" r="-16780"/>
          <a:stretch>
            <a:fillRect/>
          </a:stretch>
        </p:blipFill>
        <p:spPr/>
      </p:pic>
    </p:spTree>
    <p:extLst>
      <p:ext uri="{BB962C8B-B14F-4D97-AF65-F5344CB8AC3E}">
        <p14:creationId xmlns:p14="http://schemas.microsoft.com/office/powerpoint/2010/main" val="118411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D17872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02" r="6031"/>
          <a:stretch/>
        </p:blipFill>
        <p:spPr>
          <a:xfrm>
            <a:off x="338138" y="342900"/>
            <a:ext cx="7673975" cy="5459942"/>
          </a:xfrm>
        </p:spPr>
      </p:pic>
    </p:spTree>
    <p:extLst>
      <p:ext uri="{BB962C8B-B14F-4D97-AF65-F5344CB8AC3E}">
        <p14:creationId xmlns:p14="http://schemas.microsoft.com/office/powerpoint/2010/main" val="20915201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14266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438" b="-92"/>
          <a:stretch/>
        </p:blipFill>
        <p:spPr>
          <a:xfrm>
            <a:off x="342900" y="341313"/>
            <a:ext cx="8540750" cy="3680334"/>
          </a:xfrm>
        </p:spPr>
      </p:pic>
    </p:spTree>
    <p:extLst>
      <p:ext uri="{BB962C8B-B14F-4D97-AF65-F5344CB8AC3E}">
        <p14:creationId xmlns:p14="http://schemas.microsoft.com/office/powerpoint/2010/main" val="4280196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Simpson-Coiffure-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420" r="-482"/>
          <a:stretch/>
        </p:blipFill>
        <p:spPr>
          <a:xfrm>
            <a:off x="338138" y="342900"/>
            <a:ext cx="7673976" cy="5172915"/>
          </a:xfrm>
          <a:ln w="3175" cmpd="sng">
            <a:solidFill>
              <a:schemeClr val="tx1"/>
            </a:solidFill>
          </a:ln>
        </p:spPr>
      </p:pic>
    </p:spTree>
    <p:extLst>
      <p:ext uri="{BB962C8B-B14F-4D97-AF65-F5344CB8AC3E}">
        <p14:creationId xmlns:p14="http://schemas.microsoft.com/office/powerpoint/2010/main" val="40660225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Expressing the </a:t>
            </a:r>
            <a:br>
              <a:rPr lang="en-US" dirty="0" smtClean="0"/>
            </a:br>
            <a:r>
              <a:rPr lang="en-US" dirty="0" smtClean="0"/>
              <a:t>Individual Image Set</a:t>
            </a:r>
            <a:endParaRPr lang="en-US" dirty="0"/>
          </a:p>
        </p:txBody>
      </p:sp>
      <p:sp>
        <p:nvSpPr>
          <p:cNvPr id="3" name="Text Placeholder 2"/>
          <p:cNvSpPr>
            <a:spLocks noGrp="1"/>
          </p:cNvSpPr>
          <p:nvPr>
            <p:ph type="body" sz="quarter" idx="11"/>
          </p:nvPr>
        </p:nvSpPr>
        <p:spPr/>
        <p:txBody>
          <a:bodyPr numCol="2"/>
          <a:lstStyle/>
          <a:p>
            <a:r>
              <a:rPr lang="en-US" dirty="0" smtClean="0"/>
              <a:t>How is identity shaped,    formed, and expressed?         </a:t>
            </a:r>
            <a:endParaRPr lang="en-US" dirty="0"/>
          </a:p>
          <a:p>
            <a:endParaRPr lang="en-US" dirty="0"/>
          </a:p>
          <a:p>
            <a:endParaRPr lang="en-US" dirty="0" smtClean="0"/>
          </a:p>
          <a:p>
            <a:endParaRPr lang="en-US" dirty="0"/>
          </a:p>
          <a:p>
            <a:pPr lvl="0"/>
            <a:endParaRPr lang="en-US" b="1" dirty="0" smtClean="0"/>
          </a:p>
          <a:p>
            <a:pPr lvl="0"/>
            <a:r>
              <a:rPr lang="en-US" dirty="0" smtClean="0"/>
              <a:t>How can works of art help us understand our world and ourselves more fully?</a:t>
            </a:r>
            <a:endParaRPr lang="en-US" dirty="0"/>
          </a:p>
          <a:p>
            <a:endParaRPr lang="en-US" dirty="0"/>
          </a:p>
        </p:txBody>
      </p:sp>
    </p:spTree>
    <p:extLst>
      <p:ext uri="{BB962C8B-B14F-4D97-AF65-F5344CB8AC3E}">
        <p14:creationId xmlns:p14="http://schemas.microsoft.com/office/powerpoint/2010/main" val="31235634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33644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65" r="3"/>
          <a:stretch/>
        </p:blipFill>
        <p:spPr>
          <a:xfrm>
            <a:off x="338666" y="342900"/>
            <a:ext cx="7673447" cy="5154598"/>
          </a:xfrm>
        </p:spPr>
      </p:pic>
    </p:spTree>
    <p:extLst>
      <p:ext uri="{BB962C8B-B14F-4D97-AF65-F5344CB8AC3E}">
        <p14:creationId xmlns:p14="http://schemas.microsoft.com/office/powerpoint/2010/main" val="41690237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50729-0060-0059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75" r="25"/>
          <a:stretch/>
        </p:blipFill>
        <p:spPr>
          <a:xfrm>
            <a:off x="313556" y="334706"/>
            <a:ext cx="7754090" cy="4769875"/>
          </a:xfrm>
        </p:spPr>
      </p:pic>
    </p:spTree>
    <p:extLst>
      <p:ext uri="{BB962C8B-B14F-4D97-AF65-F5344CB8AC3E}">
        <p14:creationId xmlns:p14="http://schemas.microsoft.com/office/powerpoint/2010/main" val="41859995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B22711_PPT.jpg"/>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831" r="-1831"/>
          <a:stretch>
            <a:fillRect/>
          </a:stretch>
        </p:blipFill>
        <p:spPr/>
      </p:pic>
    </p:spTree>
    <p:extLst>
      <p:ext uri="{BB962C8B-B14F-4D97-AF65-F5344CB8AC3E}">
        <p14:creationId xmlns:p14="http://schemas.microsoft.com/office/powerpoint/2010/main" val="257976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51117-0003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289" t="-5501" r="-101" b="-1"/>
          <a:stretch/>
        </p:blipFill>
        <p:spPr>
          <a:xfrm>
            <a:off x="228424" y="0"/>
            <a:ext cx="7772576" cy="6521450"/>
          </a:xfrm>
        </p:spPr>
      </p:pic>
    </p:spTree>
    <p:extLst>
      <p:ext uri="{BB962C8B-B14F-4D97-AF65-F5344CB8AC3E}">
        <p14:creationId xmlns:p14="http://schemas.microsoft.com/office/powerpoint/2010/main" val="40222246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Brown-2012-008_PPT.jpg"/>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6309" r="-16309"/>
          <a:stretch>
            <a:fillRect/>
          </a:stretch>
        </p:blipFill>
        <p:spPr/>
      </p:pic>
    </p:spTree>
    <p:extLst>
      <p:ext uri="{BB962C8B-B14F-4D97-AF65-F5344CB8AC3E}">
        <p14:creationId xmlns:p14="http://schemas.microsoft.com/office/powerpoint/2010/main" val="2585317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31443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20" r="-130"/>
          <a:stretch/>
        </p:blipFill>
        <p:spPr>
          <a:xfrm>
            <a:off x="1693373" y="339725"/>
            <a:ext cx="5762653" cy="6183313"/>
          </a:xfrm>
        </p:spPr>
      </p:pic>
    </p:spTree>
    <p:extLst>
      <p:ext uri="{BB962C8B-B14F-4D97-AF65-F5344CB8AC3E}">
        <p14:creationId xmlns:p14="http://schemas.microsoft.com/office/powerpoint/2010/main" val="13714471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34107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05" r="-262"/>
          <a:stretch/>
        </p:blipFill>
        <p:spPr>
          <a:xfrm>
            <a:off x="2108077" y="339725"/>
            <a:ext cx="4941885" cy="6183313"/>
          </a:xfrm>
        </p:spPr>
      </p:pic>
    </p:spTree>
    <p:extLst>
      <p:ext uri="{BB962C8B-B14F-4D97-AF65-F5344CB8AC3E}">
        <p14:creationId xmlns:p14="http://schemas.microsoft.com/office/powerpoint/2010/main" val="30516759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60606-0035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41" r="-41" b="443"/>
          <a:stretch/>
        </p:blipFill>
        <p:spPr>
          <a:xfrm>
            <a:off x="289473" y="298112"/>
            <a:ext cx="7762789" cy="6155968"/>
          </a:xfrm>
        </p:spPr>
      </p:pic>
    </p:spTree>
    <p:extLst>
      <p:ext uri="{BB962C8B-B14F-4D97-AF65-F5344CB8AC3E}">
        <p14:creationId xmlns:p14="http://schemas.microsoft.com/office/powerpoint/2010/main" val="7907861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50302-0008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7" r="-199"/>
          <a:stretch/>
        </p:blipFill>
        <p:spPr>
          <a:xfrm>
            <a:off x="338137" y="341313"/>
            <a:ext cx="8556145" cy="4168767"/>
          </a:xfrm>
        </p:spPr>
      </p:pic>
    </p:spTree>
    <p:extLst>
      <p:ext uri="{BB962C8B-B14F-4D97-AF65-F5344CB8AC3E}">
        <p14:creationId xmlns:p14="http://schemas.microsoft.com/office/powerpoint/2010/main" val="12266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10214-0002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5000" b="4847"/>
          <a:stretch/>
        </p:blipFill>
        <p:spPr>
          <a:xfrm>
            <a:off x="341313" y="25920"/>
            <a:ext cx="7666037" cy="6462889"/>
          </a:xfrm>
        </p:spPr>
      </p:pic>
    </p:spTree>
    <p:extLst>
      <p:ext uri="{BB962C8B-B14F-4D97-AF65-F5344CB8AC3E}">
        <p14:creationId xmlns:p14="http://schemas.microsoft.com/office/powerpoint/2010/main" val="10670255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20809-0040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14" r="-389"/>
          <a:stretch/>
        </p:blipFill>
        <p:spPr>
          <a:xfrm>
            <a:off x="2349987" y="339725"/>
            <a:ext cx="4458064" cy="6183313"/>
          </a:xfrm>
        </p:spPr>
      </p:pic>
    </p:spTree>
    <p:extLst>
      <p:ext uri="{BB962C8B-B14F-4D97-AF65-F5344CB8AC3E}">
        <p14:creationId xmlns:p14="http://schemas.microsoft.com/office/powerpoint/2010/main" val="14973314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30118-0040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28" r="110"/>
          <a:stretch/>
        </p:blipFill>
        <p:spPr>
          <a:xfrm>
            <a:off x="1883446" y="339725"/>
            <a:ext cx="5365229" cy="6183313"/>
          </a:xfrm>
        </p:spPr>
      </p:pic>
    </p:spTree>
    <p:extLst>
      <p:ext uri="{BB962C8B-B14F-4D97-AF65-F5344CB8AC3E}">
        <p14:creationId xmlns:p14="http://schemas.microsoft.com/office/powerpoint/2010/main" val="1413805541"/>
      </p:ext>
    </p:extLst>
  </p:cSld>
  <p:clrMapOvr>
    <a:masterClrMapping/>
  </p:clrMapOvr>
</p:sld>
</file>

<file path=ppt/theme/theme1.xml><?xml version="1.0" encoding="utf-8"?>
<a:theme xmlns:a="http://schemas.openxmlformats.org/drawingml/2006/main" name="UA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7966</TotalTime>
  <Words>1869</Words>
  <Application>Microsoft Macintosh PowerPoint</Application>
  <PresentationFormat>On-screen Show (4:3)</PresentationFormat>
  <Paragraphs>265</Paragraphs>
  <Slides>24</Slides>
  <Notes>22</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UA Theme</vt:lpstr>
      <vt:lpstr>PowerPoint Presentation</vt:lpstr>
      <vt:lpstr>Expressing the  Individual Image Set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National Gallery of Art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NGA_Admin</dc:creator>
  <cp:lastModifiedBy>R G</cp:lastModifiedBy>
  <cp:revision>86</cp:revision>
  <cp:lastPrinted>2018-05-07T21:56:54Z</cp:lastPrinted>
  <dcterms:created xsi:type="dcterms:W3CDTF">2018-05-07T21:09:12Z</dcterms:created>
  <dcterms:modified xsi:type="dcterms:W3CDTF">2018-08-21T20:23:55Z</dcterms:modified>
</cp:coreProperties>
</file>