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262"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03344B"/>
    <a:srgbClr val="B53628"/>
    <a:srgbClr val="E9D062"/>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14" autoAdjust="0"/>
    <p:restoredTop sz="70248" autoAdjust="0"/>
  </p:normalViewPr>
  <p:slideViewPr>
    <p:cSldViewPr snapToGrid="0" snapToObjects="1" showGuides="1">
      <p:cViewPr>
        <p:scale>
          <a:sx n="100" d="100"/>
          <a:sy n="100" d="100"/>
        </p:scale>
        <p:origin x="-3008" y="-144"/>
      </p:cViewPr>
      <p:guideLst>
        <p:guide orient="horz" pos="207"/>
        <p:guide orient="horz" pos="4104"/>
        <p:guide pos="5548"/>
        <p:guide pos="2705"/>
        <p:guide pos="33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10/9/18</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B94F88-98BA-AC4B-AA9F-E0EC00ED05F2}" type="datetimeFigureOut">
              <a:rPr lang="en-US" smtClean="0"/>
              <a:t>10/9/18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A0A96E-F536-9A45-A4FA-2B3748BF754E}" type="slidenum">
              <a:rPr lang="en-US" smtClean="0"/>
              <a:t>‹#›</a:t>
            </a:fld>
            <a:endParaRPr lang="en-US"/>
          </a:p>
        </p:txBody>
      </p:sp>
    </p:spTree>
    <p:extLst>
      <p:ext uri="{BB962C8B-B14F-4D97-AF65-F5344CB8AC3E}">
        <p14:creationId xmlns:p14="http://schemas.microsoft.com/office/powerpoint/2010/main" val="223188575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John Singleton Copley, </a:t>
            </a:r>
            <a:r>
              <a:rPr lang="en-US" sz="1200" i="1" kern="1200" dirty="0" smtClean="0">
                <a:solidFill>
                  <a:schemeClr val="tx1"/>
                </a:solidFill>
                <a:effectLst/>
                <a:latin typeface="+mn-lt"/>
                <a:ea typeface="+mn-ea"/>
                <a:cs typeface="+mn-cs"/>
              </a:rPr>
              <a:t>Abigail Smith Babcock (Mrs. Adam Babcock)</a:t>
            </a:r>
            <a:r>
              <a:rPr lang="en-US" sz="1200" kern="1200" dirty="0" smtClean="0">
                <a:solidFill>
                  <a:schemeClr val="tx1"/>
                </a:solidFill>
                <a:effectLst/>
                <a:latin typeface="+mn-lt"/>
                <a:ea typeface="+mn-ea"/>
                <a:cs typeface="+mn-cs"/>
              </a:rPr>
              <a:t>, c. 1774, oil on canvas, overall: 116.8 × 90.8 cm (46 × 35 3/4 in.), framed: 140.3 × 115.9 × 7 cm (55 1/4 × 45 5/8 × 2 3/4 in.), National Gallery of Art, Washington, Gift of Mrs. Robert Low Bacon, 1985.20.1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sitter’s queenly bearing and costume distinguish this colonial portrait of Abigail Smith Babcock, a wealthy Bostonian. John Singleton Copley was a painter talented in both the art and business of his chosen trade. The colonial economy boomed over the course of the 18th century and produced a new class of wealthy Americans, some originally from England or the Netherlands, others born on American soil. While in America, Copley specialized in portraits of this new gentry, who were mercantile and landowning families. This new “aristocracy” was British by nationality and emulated the appearances and ways of the British upper class back at home, acquiring goods and fashions from England. Mrs. Babcock’s dress and ermine cape would have been over the top in either Boston or New Haven, where she married Mr. Babcock in 1764. Similar garments appear in several of Copley’s other portraits and it is known that he offered sitters a choice of fancy dress in which to be pictured, based on prints of fashionable people obtained from Europe. The artist was expert at rendering rich textures and colors, as seen in the drape of salmon-colored silk, soft fur, and bejeweled belt, among other accessories. Married couples often commissioned paired portraits to hang in their homes with large walls and high ceilings. A portrait of Adam Babcock is also in the National Gallery of Art collection and can be seen on the associated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smtClean="0">
                <a:solidFill>
                  <a:schemeClr val="tx1"/>
                </a:solidFill>
                <a:effectLst/>
                <a:latin typeface="+mn-lt"/>
                <a:ea typeface="+mn-ea"/>
                <a:cs typeface="+mn-cs"/>
              </a:rPr>
              <a:t>/collection/art-object-page.65885.html</a:t>
            </a:r>
          </a:p>
        </p:txBody>
      </p:sp>
      <p:sp>
        <p:nvSpPr>
          <p:cNvPr id="4" name="Slide Number Placeholder 3"/>
          <p:cNvSpPr>
            <a:spLocks noGrp="1"/>
          </p:cNvSpPr>
          <p:nvPr>
            <p:ph type="sldNum" sz="quarter" idx="10"/>
          </p:nvPr>
        </p:nvSpPr>
        <p:spPr/>
        <p:txBody>
          <a:bodyPr/>
          <a:lstStyle/>
          <a:p>
            <a:fld id="{A7A0A96E-F536-9A45-A4FA-2B3748BF754E}" type="slidenum">
              <a:rPr lang="en-US" smtClean="0"/>
              <a:t>3</a:t>
            </a:fld>
            <a:endParaRPr lang="en-US"/>
          </a:p>
        </p:txBody>
      </p:sp>
    </p:spTree>
    <p:extLst>
      <p:ext uri="{BB962C8B-B14F-4D97-AF65-F5344CB8AC3E}">
        <p14:creationId xmlns:p14="http://schemas.microsoft.com/office/powerpoint/2010/main" val="15573614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George Catlin, </a:t>
            </a:r>
            <a:r>
              <a:rPr lang="en-US" sz="1200" i="1" kern="1200" dirty="0" smtClean="0">
                <a:solidFill>
                  <a:schemeClr val="tx1"/>
                </a:solidFill>
                <a:effectLst/>
                <a:latin typeface="+mn-lt"/>
                <a:ea typeface="+mn-ea"/>
                <a:cs typeface="+mn-cs"/>
              </a:rPr>
              <a:t>The Female Eagle—Shawano</a:t>
            </a:r>
            <a:r>
              <a:rPr lang="en-US" sz="1200" kern="1200" dirty="0" smtClean="0">
                <a:solidFill>
                  <a:schemeClr val="tx1"/>
                </a:solidFill>
                <a:effectLst/>
                <a:latin typeface="+mn-lt"/>
                <a:ea typeface="+mn-ea"/>
                <a:cs typeface="+mn-cs"/>
              </a:rPr>
              <a:t>, 1830, oil on canvas, overall: 72.2 × 59 cm (28 7/16 × 23 1/4 in.), framed: 81.3 × 67.9 cm (32 × 26 3/4 in.), National Gallery of Art, Washington, Paul Mellon Collection, 1965.16.348</a:t>
            </a:r>
          </a:p>
          <a:p>
            <a:r>
              <a:rPr lang="en-US" sz="1200" kern="1200" dirty="0" smtClean="0">
                <a:solidFill>
                  <a:schemeClr val="tx1"/>
                </a:solidFill>
                <a:effectLst/>
                <a:latin typeface="+mn-lt"/>
                <a:ea typeface="+mn-ea"/>
                <a:cs typeface="+mn-cs"/>
              </a:rPr>
              <a:t>(right) George Catlin, </a:t>
            </a:r>
            <a:r>
              <a:rPr lang="en-US" sz="1200" i="1" kern="1200" dirty="0" smtClean="0">
                <a:solidFill>
                  <a:schemeClr val="tx1"/>
                </a:solidFill>
                <a:effectLst/>
                <a:latin typeface="+mn-lt"/>
                <a:ea typeface="+mn-ea"/>
                <a:cs typeface="+mn-cs"/>
              </a:rPr>
              <a:t>Boy Chief—</a:t>
            </a:r>
            <a:r>
              <a:rPr lang="en-US" sz="1200" i="1" kern="1200" dirty="0" err="1" smtClean="0">
                <a:solidFill>
                  <a:schemeClr val="tx1"/>
                </a:solidFill>
                <a:effectLst/>
                <a:latin typeface="+mn-lt"/>
                <a:ea typeface="+mn-ea"/>
                <a:cs typeface="+mn-cs"/>
              </a:rPr>
              <a:t>Ojibbeway</a:t>
            </a:r>
            <a:r>
              <a:rPr lang="en-US" sz="1200" kern="1200" dirty="0" smtClean="0">
                <a:solidFill>
                  <a:schemeClr val="tx1"/>
                </a:solidFill>
                <a:effectLst/>
                <a:latin typeface="+mn-lt"/>
                <a:ea typeface="+mn-ea"/>
                <a:cs typeface="+mn-cs"/>
              </a:rPr>
              <a:t>, 1843, oil on canvas, overall: 71 × 58.3 cm (27 15/16 × 22 15/16 in.), framed: 80 × 67.6 cm (31 1/2 × 26 5/8 in.), National Gallery of Art, Washington, Paul Mellon Collection, 1965.16.349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From 1830 to 1860, artist George Catlin traveled extensively across North and South America on a mission to record, through painting, Native people, their customs, and their ways of life, which he saw as disappearing. Catlin often traveled with military expeditions, including those of William Clark, </a:t>
            </a:r>
            <a:r>
              <a:rPr lang="en-US" sz="1200" kern="1200" dirty="0" smtClean="0">
                <a:solidFill>
                  <a:schemeClr val="tx1"/>
                </a:solidFill>
                <a:effectLst/>
                <a:latin typeface="+mn-lt"/>
                <a:ea typeface="+mn-ea"/>
                <a:cs typeface="+mn-cs"/>
              </a:rPr>
              <a:t>the explorer </a:t>
            </a:r>
            <a:r>
              <a:rPr lang="en-US" sz="1200" kern="1200" dirty="0" smtClean="0">
                <a:solidFill>
                  <a:schemeClr val="tx1"/>
                </a:solidFill>
                <a:effectLst/>
                <a:latin typeface="+mn-lt"/>
                <a:ea typeface="+mn-ea"/>
                <a:cs typeface="+mn-cs"/>
              </a:rPr>
              <a:t>who (with Meriwether Lewis) set out on his famous westward expedition to claim new territories for the US government. Catlin produced about 1,000 paintings and it was his lifelong dream to sell the entire collection to the US government. Despite his efforts, he was unable to interest Congress in their purchase. Ultimately, Catlin died in debt in London, where he been exhibiting his pictures commercially, charging an admission fee. A patron paid off Catlin’s debts and donated the entire lot of paintings to the Smithsonian Institution, which holds the majority of his works. In 1965, 351 works were contributed to the National Gallery of Art collection.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Catlin, and others who knew about his project, considered its intention to be ethnographic or documentary rather than artistic. William Clark attested: “I have seen Mr. Catlin’s collection of portraits of Indians, many of which were familiar to me, and painted in my presence</a:t>
            </a:r>
            <a:r>
              <a:rPr lang="is-IS" sz="1200" kern="1200" dirty="0" smtClean="0">
                <a:solidFill>
                  <a:schemeClr val="tx1"/>
                </a:solidFill>
                <a:effectLst/>
                <a:latin typeface="+mn-lt"/>
                <a:ea typeface="+mn-ea"/>
                <a:cs typeface="+mn-cs"/>
              </a:rPr>
              <a:t>…the likenesses are easily recognized, bearing the most striking resemblance to the originals, as well as faithful representations of their costumes.”</a:t>
            </a:r>
            <a:r>
              <a:rPr lang="en-US" sz="1200" kern="1200" dirty="0" smtClean="0">
                <a:solidFill>
                  <a:schemeClr val="tx1"/>
                </a:solidFill>
                <a:effectLst/>
                <a:latin typeface="+mn-lt"/>
                <a:ea typeface="+mn-ea"/>
                <a:cs typeface="+mn-cs"/>
              </a:rPr>
              <a:t> Only in the 20th century were the works reevaluated as art. They are notable for their sympathetic portrayals of people who were largely persecuted by the federal government and subject to prejudice and misunderstanding.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/collection/art-object-page.50656.html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/collection/art-object-page.50657.html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12</a:t>
            </a:fld>
            <a:endParaRPr lang="en-US"/>
          </a:p>
        </p:txBody>
      </p:sp>
    </p:spTree>
    <p:extLst>
      <p:ext uri="{BB962C8B-B14F-4D97-AF65-F5344CB8AC3E}">
        <p14:creationId xmlns:p14="http://schemas.microsoft.com/office/powerpoint/2010/main" val="1430927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Augustus Washington, </a:t>
            </a:r>
            <a:r>
              <a:rPr lang="en-US" sz="1200" i="1" kern="1200" dirty="0" smtClean="0">
                <a:solidFill>
                  <a:schemeClr val="tx1"/>
                </a:solidFill>
                <a:effectLst/>
                <a:latin typeface="+mn-lt"/>
                <a:ea typeface="+mn-ea"/>
                <a:cs typeface="+mn-cs"/>
              </a:rPr>
              <a:t>Portrait of a Woman</a:t>
            </a:r>
            <a:r>
              <a:rPr lang="en-US" sz="1200" kern="1200" dirty="0" smtClean="0">
                <a:solidFill>
                  <a:schemeClr val="tx1"/>
                </a:solidFill>
                <a:effectLst/>
                <a:latin typeface="+mn-lt"/>
                <a:ea typeface="+mn-ea"/>
                <a:cs typeface="+mn-cs"/>
              </a:rPr>
              <a:t>, c. 1850, daguerreotype, image: 7 × 5.8 cm (2 3/4 × 2 5/16 in.), framed: 8.7 × 7.5 cm (3 7/16 × 2 15/16 in.), case: 9.2 × 8 × 0.7 cm (3 5/8 × 3 1/8 × 1/4 in.), National Gallery of Art, Washington, Robert B. </a:t>
            </a:r>
            <a:r>
              <a:rPr lang="en-US" sz="1200" kern="1200" dirty="0" err="1" smtClean="0">
                <a:solidFill>
                  <a:schemeClr val="tx1"/>
                </a:solidFill>
                <a:effectLst/>
                <a:latin typeface="+mn-lt"/>
                <a:ea typeface="+mn-ea"/>
                <a:cs typeface="+mn-cs"/>
              </a:rPr>
              <a:t>Menschel</a:t>
            </a:r>
            <a:r>
              <a:rPr lang="en-US" sz="1200" kern="1200" dirty="0" smtClean="0">
                <a:solidFill>
                  <a:schemeClr val="tx1"/>
                </a:solidFill>
                <a:effectLst/>
                <a:latin typeface="+mn-lt"/>
                <a:ea typeface="+mn-ea"/>
                <a:cs typeface="+mn-cs"/>
              </a:rPr>
              <a:t> and the Vital Projects Fund, 2015.97.1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Augustus Washington was an African American photographer who worked with daguerreotypes, one of the earliest forms of photography. Washington, the son of a former slave, learned to make and sell daguerreotype portraits to help pay for his education at Dartmouth College. He eventually opened his own studio in Hartford, Connecticut, and later moved with his family to Liberia, where he also set up a portrait studio. He is famous for capturing an early photograph of abolitionist John Brown.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Daguerreotypes produced single, unique images. The treated surface that was exposed to light became the final work (analogous to a Polaroid camera photo). Due to their unique qualities, and to help market the images as valuable and precious, daguerreotypes were often encased in elaborate, sealed frames and velvet-lined boxes. Like many painted portraits of the period, subjects were largely unsmiling. This quality may be magnified in looking at older photography through contemporary eyes, since many people today are trained from childhood to smile for photos.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/collection/art-object-page.169338.html</a:t>
            </a:r>
          </a:p>
        </p:txBody>
      </p:sp>
      <p:sp>
        <p:nvSpPr>
          <p:cNvPr id="4" name="Slide Number Placeholder 3"/>
          <p:cNvSpPr>
            <a:spLocks noGrp="1"/>
          </p:cNvSpPr>
          <p:nvPr>
            <p:ph type="sldNum" sz="quarter" idx="10"/>
          </p:nvPr>
        </p:nvSpPr>
        <p:spPr/>
        <p:txBody>
          <a:bodyPr/>
          <a:lstStyle/>
          <a:p>
            <a:fld id="{A7A0A96E-F536-9A45-A4FA-2B3748BF754E}" type="slidenum">
              <a:rPr lang="en-US" smtClean="0"/>
              <a:t>13</a:t>
            </a:fld>
            <a:endParaRPr lang="en-US"/>
          </a:p>
        </p:txBody>
      </p:sp>
    </p:spTree>
    <p:extLst>
      <p:ext uri="{BB962C8B-B14F-4D97-AF65-F5344CB8AC3E}">
        <p14:creationId xmlns:p14="http://schemas.microsoft.com/office/powerpoint/2010/main" val="3342164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Sojourner Truth</a:t>
            </a:r>
            <a:r>
              <a:rPr lang="en-US" sz="1200" kern="1200" dirty="0" smtClean="0">
                <a:solidFill>
                  <a:schemeClr val="tx1"/>
                </a:solidFill>
                <a:effectLst/>
                <a:latin typeface="+mn-lt"/>
                <a:ea typeface="+mn-ea"/>
                <a:cs typeface="+mn-cs"/>
              </a:rPr>
              <a:t>, 1864, albumen print mounted on card (carte-de-</a:t>
            </a:r>
            <a:r>
              <a:rPr lang="en-US" sz="1200" kern="1200" dirty="0" err="1" smtClean="0">
                <a:solidFill>
                  <a:schemeClr val="tx1"/>
                </a:solidFill>
                <a:effectLst/>
                <a:latin typeface="+mn-lt"/>
                <a:ea typeface="+mn-ea"/>
                <a:cs typeface="+mn-cs"/>
              </a:rPr>
              <a:t>visite</a:t>
            </a:r>
            <a:r>
              <a:rPr lang="en-US" sz="1200" kern="1200" dirty="0" smtClean="0">
                <a:solidFill>
                  <a:schemeClr val="tx1"/>
                </a:solidFill>
                <a:effectLst/>
                <a:latin typeface="+mn-lt"/>
                <a:ea typeface="+mn-ea"/>
                <a:cs typeface="+mn-cs"/>
              </a:rPr>
              <a:t>), image: 8.6 × 5.9 cm (3 3/8 × 2 5/16 in.), mount: 9.9 × 6.2 cm (3 7/8 × 2 7/16 in.), National Gallery of Art, Washington, </a:t>
            </a:r>
            <a:r>
              <a:rPr lang="en-US" sz="1200" kern="1200" dirty="0" err="1" smtClean="0">
                <a:solidFill>
                  <a:schemeClr val="tx1"/>
                </a:solidFill>
                <a:effectLst/>
                <a:latin typeface="+mn-lt"/>
                <a:ea typeface="+mn-ea"/>
                <a:cs typeface="+mn-cs"/>
              </a:rPr>
              <a:t>Pepita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Milmore</a:t>
            </a:r>
            <a:r>
              <a:rPr lang="en-US" sz="1200" kern="1200" dirty="0" smtClean="0">
                <a:solidFill>
                  <a:schemeClr val="tx1"/>
                </a:solidFill>
                <a:effectLst/>
                <a:latin typeface="+mn-lt"/>
                <a:ea typeface="+mn-ea"/>
                <a:cs typeface="+mn-cs"/>
              </a:rPr>
              <a:t> Memorial Fund, 2014.19.1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Calling cards, known as </a:t>
            </a:r>
            <a:r>
              <a:rPr lang="en-US" sz="1200" kern="1200" dirty="0" err="1" smtClean="0">
                <a:solidFill>
                  <a:schemeClr val="tx1"/>
                </a:solidFill>
                <a:effectLst/>
                <a:latin typeface="+mn-lt"/>
                <a:ea typeface="+mn-ea"/>
                <a:cs typeface="+mn-cs"/>
              </a:rPr>
              <a:t>cartes</a:t>
            </a:r>
            <a:r>
              <a:rPr lang="en-US" sz="1200" kern="1200" dirty="0" smtClean="0">
                <a:solidFill>
                  <a:schemeClr val="tx1"/>
                </a:solidFill>
                <a:effectLst/>
                <a:latin typeface="+mn-lt"/>
                <a:ea typeface="+mn-ea"/>
                <a:cs typeface="+mn-cs"/>
              </a:rPr>
              <a:t>-de-</a:t>
            </a:r>
            <a:r>
              <a:rPr lang="en-US" sz="1200" kern="1200" dirty="0" err="1" smtClean="0">
                <a:solidFill>
                  <a:schemeClr val="tx1"/>
                </a:solidFill>
                <a:effectLst/>
                <a:latin typeface="+mn-lt"/>
                <a:ea typeface="+mn-ea"/>
                <a:cs typeface="+mn-cs"/>
              </a:rPr>
              <a:t>visite</a:t>
            </a:r>
            <a:r>
              <a:rPr lang="en-US" sz="1200" kern="1200" dirty="0" smtClean="0">
                <a:solidFill>
                  <a:schemeClr val="tx1"/>
                </a:solidFill>
                <a:effectLst/>
                <a:latin typeface="+mn-lt"/>
                <a:ea typeface="+mn-ea"/>
                <a:cs typeface="+mn-cs"/>
              </a:rPr>
              <a:t>, were inexpensive cards you could have printed of yourself to trade with others. Calling cards circulated widely during the 19th century. The invention of the photographic negative in the 1850s allowed for the production of cheap, duplicate copies of a single image. You could even collect the calling cards of famous people.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Such was the case for Sojourner Truth’s calling card. Formerly enslaved, she became an outspoken abolitionist and supporter of women’s suffrage. Truth (born Isabella </a:t>
            </a:r>
            <a:r>
              <a:rPr lang="en-US" sz="1200" kern="1200" dirty="0" err="1" smtClean="0">
                <a:solidFill>
                  <a:schemeClr val="tx1"/>
                </a:solidFill>
                <a:effectLst/>
                <a:latin typeface="+mn-lt"/>
                <a:ea typeface="+mn-ea"/>
                <a:cs typeface="+mn-cs"/>
              </a:rPr>
              <a:t>Baumfree</a:t>
            </a:r>
            <a:r>
              <a:rPr lang="en-US" sz="1200" kern="1200" dirty="0" smtClean="0">
                <a:solidFill>
                  <a:schemeClr val="tx1"/>
                </a:solidFill>
                <a:effectLst/>
                <a:latin typeface="+mn-lt"/>
                <a:ea typeface="+mn-ea"/>
                <a:cs typeface="+mn-cs"/>
              </a:rPr>
              <a:t>, 1797–1883) sold her image to support her advocacy efforts. To ensure that purchasers understood her intent, she printed a motto at the bottom, “I Sell the Shadow to Support the Substance.” Discuss what Truth meant by this metaphor. The practice also helped spread her fame and information about her causes. How do 19th-century calling cards relate to how we exchange and share images of one another today?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/collection/art-object-page.164108.html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14</a:t>
            </a:fld>
            <a:endParaRPr lang="en-US"/>
          </a:p>
        </p:txBody>
      </p:sp>
    </p:spTree>
    <p:extLst>
      <p:ext uri="{BB962C8B-B14F-4D97-AF65-F5344CB8AC3E}">
        <p14:creationId xmlns:p14="http://schemas.microsoft.com/office/powerpoint/2010/main" val="1092969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John Singer Sargent, </a:t>
            </a:r>
            <a:r>
              <a:rPr lang="en-US" sz="1200" i="1" kern="1200" dirty="0" smtClean="0">
                <a:solidFill>
                  <a:schemeClr val="tx1"/>
                </a:solidFill>
                <a:effectLst/>
                <a:latin typeface="+mn-lt"/>
                <a:ea typeface="+mn-ea"/>
                <a:cs typeface="+mn-cs"/>
              </a:rPr>
              <a:t>Miss Beatrice Townsend</a:t>
            </a:r>
            <a:r>
              <a:rPr lang="en-US" sz="1200" kern="1200" dirty="0" smtClean="0">
                <a:solidFill>
                  <a:schemeClr val="tx1"/>
                </a:solidFill>
                <a:effectLst/>
                <a:latin typeface="+mn-lt"/>
                <a:ea typeface="+mn-ea"/>
                <a:cs typeface="+mn-cs"/>
              </a:rPr>
              <a:t>, 1882, oil on canvas, overall: 79.4 × 58.4 cm (31 1/4 × 23 in.), framed: 97.8 × 74.1 × 3.2 cm (38 1/2 × 29 3/16 × 1 1/4 in.), National Gallery of Art, Washington, Collection of Mr. and Mrs. Paul Mellon, 2006.128.31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John Singer Sargent enjoyed an illustrious career as a portraitist during the Gilded Age (the term coined by Mark Twain in his 1873 book, </a:t>
            </a:r>
            <a:r>
              <a:rPr lang="en-US" sz="1200" i="1" kern="1200" dirty="0" smtClean="0">
                <a:solidFill>
                  <a:schemeClr val="tx1"/>
                </a:solidFill>
                <a:effectLst/>
                <a:latin typeface="+mn-lt"/>
                <a:ea typeface="+mn-ea"/>
                <a:cs typeface="+mn-cs"/>
              </a:rPr>
              <a:t>Gilded Age</a:t>
            </a:r>
            <a:r>
              <a:rPr lang="en-US" sz="1200" kern="1200" dirty="0" smtClean="0">
                <a:solidFill>
                  <a:schemeClr val="tx1"/>
                </a:solidFill>
                <a:effectLst/>
                <a:latin typeface="+mn-lt"/>
                <a:ea typeface="+mn-ea"/>
                <a:cs typeface="+mn-cs"/>
              </a:rPr>
              <a:t>), a period of opulent living and accumulation of wealth by a few who wielded outsize political influence to their personal benefit. Sargent and the Townsends were part of an international network of expatriate Americans who enjoyed life and extended stays in Europe. This work was likely painted in Paris, where the New York–based Townsends had a home, and where Sargent lived from 1874 until about 1886, when he moved to London. He spent much of his life abroad.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young woman, aged 12, was one of seven children of a friend of Sargent’s. Painted in a spontaneous way with broad brushstrokes, rather than fine detail, the work conveys a snapshot-like quality, as if Beatrice Townsend had just then decided to scoop up her small mop of a dog to be in the portrait with her. The casualness of the gesture and pose seem real and warm, the girl’s gaze direct and confident, allowing the viewer a glimpse into Beatrice’s privileged life. She died only two years later of an infection.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/collection/art-object-page.96999.html</a:t>
            </a:r>
          </a:p>
        </p:txBody>
      </p:sp>
      <p:sp>
        <p:nvSpPr>
          <p:cNvPr id="4" name="Slide Number Placeholder 3"/>
          <p:cNvSpPr>
            <a:spLocks noGrp="1"/>
          </p:cNvSpPr>
          <p:nvPr>
            <p:ph type="sldNum" sz="quarter" idx="10"/>
          </p:nvPr>
        </p:nvSpPr>
        <p:spPr/>
        <p:txBody>
          <a:bodyPr/>
          <a:lstStyle/>
          <a:p>
            <a:fld id="{A7A0A96E-F536-9A45-A4FA-2B3748BF754E}" type="slidenum">
              <a:rPr lang="en-US" smtClean="0"/>
              <a:t>15</a:t>
            </a:fld>
            <a:endParaRPr lang="en-US"/>
          </a:p>
        </p:txBody>
      </p:sp>
    </p:spTree>
    <p:extLst>
      <p:ext uri="{BB962C8B-B14F-4D97-AF65-F5344CB8AC3E}">
        <p14:creationId xmlns:p14="http://schemas.microsoft.com/office/powerpoint/2010/main" val="4099163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Robert Henri, </a:t>
            </a:r>
            <a:r>
              <a:rPr lang="en-US" sz="1200" i="1" kern="1200" dirty="0" smtClean="0">
                <a:solidFill>
                  <a:schemeClr val="tx1"/>
                </a:solidFill>
                <a:effectLst/>
                <a:latin typeface="+mn-lt"/>
                <a:ea typeface="+mn-ea"/>
                <a:cs typeface="+mn-cs"/>
              </a:rPr>
              <a:t>Indian Girl in White Blanket</a:t>
            </a:r>
            <a:r>
              <a:rPr lang="en-US" sz="1200" kern="1200" dirty="0" smtClean="0">
                <a:solidFill>
                  <a:schemeClr val="tx1"/>
                </a:solidFill>
                <a:effectLst/>
                <a:latin typeface="+mn-lt"/>
                <a:ea typeface="+mn-ea"/>
                <a:cs typeface="+mn-cs"/>
              </a:rPr>
              <a:t>, 1917, oil on canvas, overall: 81.28 × 66.04 cm (32 × 26 in.), framed: 100.65 × 85.41 × 8.89 cm (39 5/8 × 33 5/8 × 3 1/2 in.), National Gallery of Art, Washington, Corcoran Collection (Museum Purchase, Gallery Fund), 2014.136.17 </a:t>
            </a:r>
          </a:p>
          <a:p>
            <a:r>
              <a:rPr lang="en-US" sz="1200" kern="1200" dirty="0" smtClean="0">
                <a:solidFill>
                  <a:schemeClr val="tx1"/>
                </a:solidFill>
                <a:effectLst/>
                <a:latin typeface="+mn-lt"/>
                <a:ea typeface="+mn-ea"/>
                <a:cs typeface="+mn-cs"/>
              </a:rPr>
              <a:t>(right) George Bellows, </a:t>
            </a:r>
            <a:r>
              <a:rPr lang="en-US" sz="1200" i="1" kern="1200" dirty="0" smtClean="0">
                <a:solidFill>
                  <a:schemeClr val="tx1"/>
                </a:solidFill>
                <a:effectLst/>
                <a:latin typeface="+mn-lt"/>
                <a:ea typeface="+mn-ea"/>
                <a:cs typeface="+mn-cs"/>
              </a:rPr>
              <a:t>Little Girl in White (Queenie Burnett)</a:t>
            </a:r>
            <a:r>
              <a:rPr lang="en-US" sz="1200" kern="1200" dirty="0" smtClean="0">
                <a:solidFill>
                  <a:schemeClr val="tx1"/>
                </a:solidFill>
                <a:effectLst/>
                <a:latin typeface="+mn-lt"/>
                <a:ea typeface="+mn-ea"/>
                <a:cs typeface="+mn-cs"/>
              </a:rPr>
              <a:t>, 1907, oil on canvas, overall: 158 × 87 cm (62 3/16 × 34 1/4 in.), framed: 171.5 × 107 × 8.6 cm (67 1/2 × 42 1/8 × 3 3/8 in.), National Gallery of Art, Washington, Collection of Mr. and Mrs. Paul Mellon, 1983.1.2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Robert Henri and George Bellows, who were first teacher and student, and then peers, were devoted to depicting the sometimes grim realities of modern, urban life at the beginning of the 20th century. It was around this time that labor and children’s rights activists were bringing new visibility to the lives of poor children. Prior to the enactment of child labor laws, such young people often sacrificed education and their childhood to help support their families.</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Bellows’s</a:t>
            </a:r>
            <a:r>
              <a:rPr lang="en-US" sz="1200" kern="1200" dirty="0" smtClean="0">
                <a:solidFill>
                  <a:schemeClr val="tx1"/>
                </a:solidFill>
                <a:effectLst/>
                <a:latin typeface="+mn-lt"/>
                <a:ea typeface="+mn-ea"/>
                <a:cs typeface="+mn-cs"/>
              </a:rPr>
              <a:t> picture of Queenie Burnett, sad-faced and perhaps shy in posing for a portrait, was originally entitled </a:t>
            </a:r>
            <a:r>
              <a:rPr lang="en-US" sz="1200" i="1" kern="1200" dirty="0" smtClean="0">
                <a:solidFill>
                  <a:schemeClr val="tx1"/>
                </a:solidFill>
                <a:effectLst/>
                <a:latin typeface="+mn-lt"/>
                <a:ea typeface="+mn-ea"/>
                <a:cs typeface="+mn-cs"/>
              </a:rPr>
              <a:t>Little Laundry Girl</a:t>
            </a:r>
            <a:r>
              <a:rPr lang="en-US" sz="1200" kern="1200" dirty="0" smtClean="0">
                <a:solidFill>
                  <a:schemeClr val="tx1"/>
                </a:solidFill>
                <a:effectLst/>
                <a:latin typeface="+mn-lt"/>
                <a:ea typeface="+mn-ea"/>
                <a:cs typeface="+mn-cs"/>
              </a:rPr>
              <a:t>. The painting is unusual in that her portrait is life-size (about 5 feet tall) and shows the entire figure (full-length, rather than cropped like </a:t>
            </a:r>
            <a:r>
              <a:rPr lang="en-US" sz="1200" i="1" kern="1200" dirty="0" smtClean="0">
                <a:solidFill>
                  <a:schemeClr val="tx1"/>
                </a:solidFill>
                <a:effectLst/>
                <a:latin typeface="+mn-lt"/>
                <a:ea typeface="+mn-ea"/>
                <a:cs typeface="+mn-cs"/>
              </a:rPr>
              <a:t>Indian Girl in White Blanket</a:t>
            </a:r>
            <a:r>
              <a:rPr lang="en-US" sz="1200" kern="1200" dirty="0" smtClean="0">
                <a:solidFill>
                  <a:schemeClr val="tx1"/>
                </a:solidFill>
                <a:effectLst/>
                <a:latin typeface="+mn-lt"/>
                <a:ea typeface="+mn-ea"/>
                <a:cs typeface="+mn-cs"/>
              </a:rPr>
              <a:t>). Large-scale, full-length portraits were historically reserved for wealthy or powerful individuals. We know less about </a:t>
            </a:r>
            <a:r>
              <a:rPr lang="en-US" sz="1200" i="1" kern="1200" dirty="0" smtClean="0">
                <a:solidFill>
                  <a:schemeClr val="tx1"/>
                </a:solidFill>
                <a:effectLst/>
                <a:latin typeface="+mn-lt"/>
                <a:ea typeface="+mn-ea"/>
                <a:cs typeface="+mn-cs"/>
              </a:rPr>
              <a:t>Indian Girl</a:t>
            </a:r>
            <a:r>
              <a:rPr lang="en-US" sz="1200" kern="1200" dirty="0" smtClean="0">
                <a:solidFill>
                  <a:schemeClr val="tx1"/>
                </a:solidFill>
                <a:effectLst/>
                <a:latin typeface="+mn-lt"/>
                <a:ea typeface="+mn-ea"/>
                <a:cs typeface="+mn-cs"/>
              </a:rPr>
              <a:t>, who is shown amid colorfully patterned textiles that may relate to her heritage. Her small, guarded face looks into the distance beyond the picture, and she is wrapped up in a white blanket or covering, presumably for warmth. We may wonder what her young eyes have seen and witnessed.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a:t>
            </a:r>
            <a:r>
              <a:rPr lang="en-US" sz="1200" i="1" kern="1200" dirty="0" smtClean="0">
                <a:solidFill>
                  <a:schemeClr val="tx1"/>
                </a:solidFill>
                <a:effectLst/>
                <a:latin typeface="+mn-lt"/>
                <a:ea typeface="+mn-ea"/>
                <a:cs typeface="+mn-cs"/>
              </a:rPr>
              <a:t>Little Girl in White (Queenie Burnett) </a:t>
            </a:r>
            <a:r>
              <a:rPr lang="en-US" sz="1200" kern="1200" dirty="0" smtClean="0">
                <a:solidFill>
                  <a:schemeClr val="tx1"/>
                </a:solidFill>
                <a:effectLst/>
                <a:latin typeface="+mn-lt"/>
                <a:ea typeface="+mn-ea"/>
                <a:cs typeface="+mn-cs"/>
              </a:rPr>
              <a:t>to </a:t>
            </a:r>
            <a:r>
              <a:rPr lang="en-US" sz="1200" i="1" kern="1200" dirty="0" smtClean="0">
                <a:solidFill>
                  <a:schemeClr val="tx1"/>
                </a:solidFill>
                <a:effectLst/>
                <a:latin typeface="+mn-lt"/>
                <a:ea typeface="+mn-ea"/>
                <a:cs typeface="+mn-cs"/>
              </a:rPr>
              <a:t>Lady with a Harp: Eliza Ridgley </a:t>
            </a:r>
            <a:r>
              <a:rPr lang="en-US" sz="1200" kern="1200" dirty="0" smtClean="0">
                <a:solidFill>
                  <a:schemeClr val="tx1"/>
                </a:solidFill>
                <a:effectLst/>
                <a:latin typeface="+mn-lt"/>
                <a:ea typeface="+mn-ea"/>
                <a:cs typeface="+mn-cs"/>
              </a:rPr>
              <a:t>(1818) by Thomas Sully (Slide 10) and </a:t>
            </a:r>
            <a:r>
              <a:rPr lang="en-US" sz="1200" i="1" kern="1200" dirty="0" smtClean="0">
                <a:solidFill>
                  <a:schemeClr val="tx1"/>
                </a:solidFill>
                <a:effectLst/>
                <a:latin typeface="+mn-lt"/>
                <a:ea typeface="+mn-ea"/>
                <a:cs typeface="+mn-cs"/>
              </a:rPr>
              <a:t>Miss Beatrice Townsend </a:t>
            </a:r>
            <a:r>
              <a:rPr lang="en-US" sz="1200" kern="1200" dirty="0" smtClean="0">
                <a:solidFill>
                  <a:schemeClr val="tx1"/>
                </a:solidFill>
                <a:effectLst/>
                <a:latin typeface="+mn-lt"/>
                <a:ea typeface="+mn-ea"/>
                <a:cs typeface="+mn-cs"/>
              </a:rPr>
              <a:t>(1882) by John Singer Sargent (Slide 15).</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/collection/art-object-page.195829.html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/collection/art-object-page.61352.html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16</a:t>
            </a:fld>
            <a:endParaRPr lang="en-US"/>
          </a:p>
        </p:txBody>
      </p:sp>
    </p:spTree>
    <p:extLst>
      <p:ext uri="{BB962C8B-B14F-4D97-AF65-F5344CB8AC3E}">
        <p14:creationId xmlns:p14="http://schemas.microsoft.com/office/powerpoint/2010/main" val="4123337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Archibald J. Motley Jr., </a:t>
            </a:r>
            <a:r>
              <a:rPr lang="en-US" sz="1200" i="1" kern="1200" dirty="0" smtClean="0">
                <a:solidFill>
                  <a:schemeClr val="tx1"/>
                </a:solidFill>
                <a:effectLst/>
                <a:latin typeface="+mn-lt"/>
                <a:ea typeface="+mn-ea"/>
                <a:cs typeface="+mn-cs"/>
              </a:rPr>
              <a:t>Portrait of My Grandmother</a:t>
            </a:r>
            <a:r>
              <a:rPr lang="en-US" sz="1200" kern="1200" dirty="0" smtClean="0">
                <a:solidFill>
                  <a:schemeClr val="tx1"/>
                </a:solidFill>
                <a:effectLst/>
                <a:latin typeface="+mn-lt"/>
                <a:ea typeface="+mn-ea"/>
                <a:cs typeface="+mn-cs"/>
              </a:rPr>
              <a:t>, 1922, oil on canvas, overall: 97.16 × 60.33 cm (38 1/4 × 23 3/4 in.), framed: 110.81 × 74.93 × 5.08 cm (43 5/8 × 29 1/2 × 2 in.), National Gallery of Art, Washington, Patrons’ Permanent Fund, Avalon Fund, and Motley Fund, 2018.2.1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extended family of Archibald Motley Jr. moved from New Orleans to Chicago in 1894. The group included the artist’s paternal grandmother, Emily Motley, pictured here. Her son, Archibald Motley Sr., worked as a Pullman porter on the Michigan Central Railroad and his wife, Mary L. Motley, was a schoolteacher. Their professions were among the highest-status and best-paying jobs black Americans could hold at the time.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artist was one of the first African Americans to attend the School of the Art Institute of Chicago (from 1914 to 1918), where he also worked as a janitor to defray costs. Following graduation, Motley elected to focus his art on themes around black American life. This portrait of his grandmother, who was born into slavery in Kentucky in 1842, is venerable and dignified, the effects of time and hard work visible on her hands and face. She lived until she </a:t>
            </a:r>
            <a:r>
              <a:rPr lang="en-US" sz="1200" kern="1200" smtClean="0">
                <a:solidFill>
                  <a:schemeClr val="tx1"/>
                </a:solidFill>
                <a:effectLst/>
                <a:latin typeface="+mn-lt"/>
                <a:ea typeface="+mn-ea"/>
                <a:cs typeface="+mn-cs"/>
              </a:rPr>
              <a:t>was 87 </a:t>
            </a:r>
            <a:r>
              <a:rPr lang="en-US" sz="1200" kern="1200" dirty="0" smtClean="0">
                <a:solidFill>
                  <a:schemeClr val="tx1"/>
                </a:solidFill>
                <a:effectLst/>
                <a:latin typeface="+mn-lt"/>
                <a:ea typeface="+mn-ea"/>
                <a:cs typeface="+mn-cs"/>
              </a:rPr>
              <a:t>years old. The work, completed when Motley was still an unknown, may have been painted on a cast-off Central Railroad laundry bag from his father’s train line. Motley admired Aaron Douglas’s more stylized works, which were influenced by the forms of African sculpture and cubist art. He eventually adopted a highly colored, stylized approach in his later work (you may find examples on the related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/collection/art-object-page.206066.html</a:t>
            </a:r>
          </a:p>
        </p:txBody>
      </p:sp>
      <p:sp>
        <p:nvSpPr>
          <p:cNvPr id="4" name="Slide Number Placeholder 3"/>
          <p:cNvSpPr>
            <a:spLocks noGrp="1"/>
          </p:cNvSpPr>
          <p:nvPr>
            <p:ph type="sldNum" sz="quarter" idx="10"/>
          </p:nvPr>
        </p:nvSpPr>
        <p:spPr/>
        <p:txBody>
          <a:bodyPr/>
          <a:lstStyle/>
          <a:p>
            <a:fld id="{A7A0A96E-F536-9A45-A4FA-2B3748BF754E}" type="slidenum">
              <a:rPr lang="en-US" smtClean="0"/>
              <a:t>17</a:t>
            </a:fld>
            <a:endParaRPr lang="en-US"/>
          </a:p>
        </p:txBody>
      </p:sp>
    </p:spTree>
    <p:extLst>
      <p:ext uri="{BB962C8B-B14F-4D97-AF65-F5344CB8AC3E}">
        <p14:creationId xmlns:p14="http://schemas.microsoft.com/office/powerpoint/2010/main" val="1483119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Rembrandt Peale, </a:t>
            </a:r>
            <a:r>
              <a:rPr lang="en-US" sz="1200" i="1" kern="1200" dirty="0" smtClean="0">
                <a:solidFill>
                  <a:schemeClr val="tx1"/>
                </a:solidFill>
                <a:effectLst/>
                <a:latin typeface="+mn-lt"/>
                <a:ea typeface="+mn-ea"/>
                <a:cs typeface="+mn-cs"/>
              </a:rPr>
              <a:t>Rubens Peale with a Geranium</a:t>
            </a:r>
            <a:r>
              <a:rPr lang="en-US" sz="1200" kern="1200" dirty="0" smtClean="0">
                <a:solidFill>
                  <a:schemeClr val="tx1"/>
                </a:solidFill>
                <a:effectLst/>
                <a:latin typeface="+mn-lt"/>
                <a:ea typeface="+mn-ea"/>
                <a:cs typeface="+mn-cs"/>
              </a:rPr>
              <a:t>, 1801, oil on canvas, overall: 71.4 × 61 cm (28 1/8 × 24 in.), framed: 89.5 × 79.7 × 5.6 cm (35 1/4 × 31 3/8 × 2 3/16 in.), National Gallery of Art, Washington, Patrons’ Permanent Fund, 1985.59.1 </a:t>
            </a:r>
          </a:p>
          <a:p>
            <a:r>
              <a:rPr lang="en-US" sz="1200" kern="1200" dirty="0" smtClean="0">
                <a:solidFill>
                  <a:schemeClr val="tx1"/>
                </a:solidFill>
                <a:effectLst/>
                <a:latin typeface="+mn-lt"/>
                <a:ea typeface="+mn-ea"/>
                <a:cs typeface="+mn-cs"/>
              </a:rPr>
              <a:t>(right) Alfred Stieglitz, </a:t>
            </a:r>
            <a:r>
              <a:rPr lang="en-US" sz="1200" i="1" kern="1200" dirty="0" smtClean="0">
                <a:solidFill>
                  <a:schemeClr val="tx1"/>
                </a:solidFill>
                <a:effectLst/>
                <a:latin typeface="+mn-lt"/>
                <a:ea typeface="+mn-ea"/>
                <a:cs typeface="+mn-cs"/>
              </a:rPr>
              <a:t>Georgia O’Keeffe</a:t>
            </a:r>
            <a:r>
              <a:rPr lang="en-US" sz="1200" kern="1200" dirty="0" smtClean="0">
                <a:solidFill>
                  <a:schemeClr val="tx1"/>
                </a:solidFill>
                <a:effectLst/>
                <a:latin typeface="+mn-lt"/>
                <a:ea typeface="+mn-ea"/>
                <a:cs typeface="+mn-cs"/>
              </a:rPr>
              <a:t>, 1924, gelatin silver print, sheet (trimmed to image): 11.2 × 9.1 cm (4 7/16 × 3 9/16 in.), mount: 34.3 × 27.5 cm (13 1/2 × 10 13/16 in.), National Gallery of Art, Washington, Alfred Stieglitz Collection, 1980.70.175</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portraits, people are sometimes pictured with objects and props that have personal meaning to them. These two portraits from different centuries share qualities: in each, the subject has chosen a plant or fragment of one as a prop. In the history of art, different plants symbolize various abstract qualities such as fidelity, purity, or loyalty. Here, the plants relate directly to each sitter’s intellectual pursuits and interests. In addition, the paintings were intimate portraits created by artists close to the sitter.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 the left, Rubens Peale is portrayed by his brother, Rembrandt Peale, with an object of his study, a geranium, that reflects his interests as a naturalist. The plant pictured is said to be the first geranium grown in America—until then, geraniums were exotic rarities. The studious image includes two pairs of glasses, a reference to Rubens’s weak eyesight that left him unable to pursue a career as an artist alongside his siblings. He did remain in the family business however, and became director of the Philadelphia Museum in 1810. The Philadelphia Museum (unrelated to today’s Philadelphia Museum of Art) was founded by Charles </a:t>
            </a:r>
            <a:r>
              <a:rPr lang="en-US" sz="1200" kern="1200" dirty="0" err="1" smtClean="0">
                <a:solidFill>
                  <a:schemeClr val="tx1"/>
                </a:solidFill>
                <a:effectLst/>
                <a:latin typeface="+mn-lt"/>
                <a:ea typeface="+mn-ea"/>
                <a:cs typeface="+mn-cs"/>
              </a:rPr>
              <a:t>Willson</a:t>
            </a:r>
            <a:r>
              <a:rPr lang="en-US" sz="1200" kern="1200" dirty="0" smtClean="0">
                <a:solidFill>
                  <a:schemeClr val="tx1"/>
                </a:solidFill>
                <a:effectLst/>
                <a:latin typeface="+mn-lt"/>
                <a:ea typeface="+mn-ea"/>
                <a:cs typeface="+mn-cs"/>
              </a:rPr>
              <a:t> Peale in 1784 as the country’s first public museum. It was a gallery designed to display his paintings, but also encompassed his interest in natural history, with a collection of exotic specimens collected by explorers. Rubens later also served as director of the Peale Museum, an offshoot in Baltimore.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portrait on the right, modern abstract artist Georgia O’Keeffe is also pictured by a loved one, in this case her partner Alfred Stieglitz, a photographer and </a:t>
            </a:r>
            <a:r>
              <a:rPr lang="en-US" sz="1200" kern="1200" dirty="0" err="1" smtClean="0">
                <a:solidFill>
                  <a:schemeClr val="tx1"/>
                </a:solidFill>
                <a:effectLst/>
                <a:latin typeface="+mn-lt"/>
                <a:ea typeface="+mn-ea"/>
                <a:cs typeface="+mn-cs"/>
              </a:rPr>
              <a:t>gallerist</a:t>
            </a:r>
            <a:r>
              <a:rPr lang="en-US" sz="1200" kern="1200" dirty="0" smtClean="0">
                <a:solidFill>
                  <a:schemeClr val="tx1"/>
                </a:solidFill>
                <a:effectLst/>
                <a:latin typeface="+mn-lt"/>
                <a:ea typeface="+mn-ea"/>
                <a:cs typeface="+mn-cs"/>
              </a:rPr>
              <a:t> whom she married in 1924, the year this photo was taken. Stieglitz continued to photograph her for many years, eventually creating 300 images of his wife. She noted that Stieglitz’s idea of a portrait was “not just one picture.” O’Keeffe looks regal in this image, which was taken from a low vantage point. She looks thoughtfully off to the side while supporting a branch of a tomato or other fruit-bearing plant. Like the </a:t>
            </a:r>
            <a:r>
              <a:rPr lang="en-US" sz="1200" kern="1200" dirty="0" err="1" smtClean="0">
                <a:solidFill>
                  <a:schemeClr val="tx1"/>
                </a:solidFill>
                <a:effectLst/>
                <a:latin typeface="+mn-lt"/>
                <a:ea typeface="+mn-ea"/>
                <a:cs typeface="+mn-cs"/>
              </a:rPr>
              <a:t>Peales</a:t>
            </a:r>
            <a:r>
              <a:rPr lang="en-US" sz="1200" kern="1200" dirty="0" smtClean="0">
                <a:solidFill>
                  <a:schemeClr val="tx1"/>
                </a:solidFill>
                <a:effectLst/>
                <a:latin typeface="+mn-lt"/>
                <a:ea typeface="+mn-ea"/>
                <a:cs typeface="+mn-cs"/>
              </a:rPr>
              <a:t>, O’Keeffe was a close observer of nature, seeking to discover, through her art, its essential forms. Her interest was not scientific, but almost spiritual, in that she felt nature offered windows into whole autonomous worlds. You can see images of her art on the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/collection/art-object-page.66250.html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/collection/art-object-page.60150.html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18</a:t>
            </a:fld>
            <a:endParaRPr lang="en-US"/>
          </a:p>
        </p:txBody>
      </p:sp>
    </p:spTree>
    <p:extLst>
      <p:ext uri="{BB962C8B-B14F-4D97-AF65-F5344CB8AC3E}">
        <p14:creationId xmlns:p14="http://schemas.microsoft.com/office/powerpoint/2010/main" val="2020512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James Van Der Zee, </a:t>
            </a:r>
            <a:r>
              <a:rPr lang="en-US" sz="1200" i="1" kern="1200" dirty="0" smtClean="0">
                <a:solidFill>
                  <a:schemeClr val="tx1"/>
                </a:solidFill>
                <a:effectLst/>
                <a:latin typeface="+mn-lt"/>
                <a:ea typeface="+mn-ea"/>
                <a:cs typeface="+mn-cs"/>
              </a:rPr>
              <a:t>Sisters</a:t>
            </a:r>
            <a:r>
              <a:rPr lang="en-US" sz="1200" kern="1200" dirty="0" smtClean="0">
                <a:solidFill>
                  <a:schemeClr val="tx1"/>
                </a:solidFill>
                <a:effectLst/>
                <a:latin typeface="+mn-lt"/>
                <a:ea typeface="+mn-ea"/>
                <a:cs typeface="+mn-cs"/>
              </a:rPr>
              <a:t>, 1926, gelatin silver print, sheet (trimmed to image): 17.6 × 12.5 cm (6 15/16 × 4 15/16 in.), National Gallery of Art, Washington, Robert B. </a:t>
            </a:r>
            <a:r>
              <a:rPr lang="en-US" sz="1200" kern="1200" dirty="0" err="1" smtClean="0">
                <a:solidFill>
                  <a:schemeClr val="tx1"/>
                </a:solidFill>
                <a:effectLst/>
                <a:latin typeface="+mn-lt"/>
                <a:ea typeface="+mn-ea"/>
                <a:cs typeface="+mn-cs"/>
              </a:rPr>
              <a:t>Menschel</a:t>
            </a:r>
            <a:r>
              <a:rPr lang="en-US" sz="1200" kern="1200" dirty="0" smtClean="0">
                <a:solidFill>
                  <a:schemeClr val="tx1"/>
                </a:solidFill>
                <a:effectLst/>
                <a:latin typeface="+mn-lt"/>
                <a:ea typeface="+mn-ea"/>
                <a:cs typeface="+mn-cs"/>
              </a:rPr>
              <a:t> Fund, 2000.83.2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James Van Der Zee operated a portrait studio in Harlem, New York, intermittently from about 1916 until 1968. His extensive body of work forms an important chronicle of the Harlem Renaissance, a surge in cultural activity among African Americans including visual artists, writers, musicians, actors, and playwrights. During the 1920s, Van Der Zee attracted couples and families to his portrait studio, documenting the rise of a black middle class. He also took his camera to the streets, homes, churches, and clubs of Harlem’s residents, providing a comprehensive look at a thriving black community.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three girls pictured all wear variations of the same outfit, down to their footwear. The girl in the center seems to be clutching a favorite object, which may be a record album.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/collection/art-object-page.111151.html</a:t>
            </a:r>
          </a:p>
        </p:txBody>
      </p:sp>
      <p:sp>
        <p:nvSpPr>
          <p:cNvPr id="4" name="Slide Number Placeholder 3"/>
          <p:cNvSpPr>
            <a:spLocks noGrp="1"/>
          </p:cNvSpPr>
          <p:nvPr>
            <p:ph type="sldNum" sz="quarter" idx="10"/>
          </p:nvPr>
        </p:nvSpPr>
        <p:spPr/>
        <p:txBody>
          <a:bodyPr/>
          <a:lstStyle/>
          <a:p>
            <a:fld id="{A7A0A96E-F536-9A45-A4FA-2B3748BF754E}" type="slidenum">
              <a:rPr lang="en-US" smtClean="0"/>
              <a:t>19</a:t>
            </a:fld>
            <a:endParaRPr lang="en-US"/>
          </a:p>
        </p:txBody>
      </p:sp>
    </p:spTree>
    <p:extLst>
      <p:ext uri="{BB962C8B-B14F-4D97-AF65-F5344CB8AC3E}">
        <p14:creationId xmlns:p14="http://schemas.microsoft.com/office/powerpoint/2010/main" val="8964838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Gordon Parks, </a:t>
            </a:r>
            <a:r>
              <a:rPr lang="en-US" sz="1200" i="1" kern="1200" dirty="0" smtClean="0">
                <a:solidFill>
                  <a:schemeClr val="tx1"/>
                </a:solidFill>
                <a:effectLst/>
                <a:latin typeface="+mn-lt"/>
                <a:ea typeface="+mn-ea"/>
                <a:cs typeface="+mn-cs"/>
              </a:rPr>
              <a:t>Washington, D.C. Mrs. Ella Watson, a government charwoman, with three grandchildren and her adopted daughter</a:t>
            </a:r>
            <a:r>
              <a:rPr lang="en-US" sz="1200" kern="1200" dirty="0" smtClean="0">
                <a:solidFill>
                  <a:schemeClr val="tx1"/>
                </a:solidFill>
                <a:effectLst/>
                <a:latin typeface="+mn-lt"/>
                <a:ea typeface="+mn-ea"/>
                <a:cs typeface="+mn-cs"/>
              </a:rPr>
              <a:t>, July 1942, gelatin silver print, printed later, sheet: 41 × 50.5 cm (16 1/8 × 19 7/8 in.), image: 33.3 × 46.7 cm (13 1/8 × 18 3/8 in.), National Gallery of Art, Washington, Corcoran Collection (The Gordon Parks Collection), 2016.117.106</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Gordon Parks was working in Washington, DC, as a documentary photographer for the Farm Security Administration when he met Mrs. Ella Watson, who was a char, or cleaning, woman in the government offices where he worked. He decided to make her the subject of what turned out to be a series of 90 photographs about her work, personal, and family life. It was an extraordinary series of photographs for the time because it portrayed the life of a poor, black woman, her workday and twin occupations of family and faith.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/collection/art-object-page.170892.html</a:t>
            </a:r>
          </a:p>
        </p:txBody>
      </p:sp>
      <p:sp>
        <p:nvSpPr>
          <p:cNvPr id="4" name="Slide Number Placeholder 3"/>
          <p:cNvSpPr>
            <a:spLocks noGrp="1"/>
          </p:cNvSpPr>
          <p:nvPr>
            <p:ph type="sldNum" sz="quarter" idx="10"/>
          </p:nvPr>
        </p:nvSpPr>
        <p:spPr/>
        <p:txBody>
          <a:bodyPr/>
          <a:lstStyle/>
          <a:p>
            <a:fld id="{A7A0A96E-F536-9A45-A4FA-2B3748BF754E}" type="slidenum">
              <a:rPr lang="en-US" smtClean="0"/>
              <a:t>20</a:t>
            </a:fld>
            <a:endParaRPr lang="en-US"/>
          </a:p>
        </p:txBody>
      </p:sp>
    </p:spTree>
    <p:extLst>
      <p:ext uri="{BB962C8B-B14F-4D97-AF65-F5344CB8AC3E}">
        <p14:creationId xmlns:p14="http://schemas.microsoft.com/office/powerpoint/2010/main" val="302723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Lee Miller, </a:t>
            </a:r>
            <a:r>
              <a:rPr lang="en-US" sz="1200" i="1" kern="1200" dirty="0" smtClean="0">
                <a:solidFill>
                  <a:schemeClr val="tx1"/>
                </a:solidFill>
                <a:effectLst/>
                <a:latin typeface="+mn-lt"/>
                <a:ea typeface="+mn-ea"/>
                <a:cs typeface="+mn-cs"/>
              </a:rPr>
              <a:t>Portrait of Space, near </a:t>
            </a:r>
            <a:r>
              <a:rPr lang="en-US" sz="1200" i="1" kern="1200" dirty="0" err="1" smtClean="0">
                <a:solidFill>
                  <a:schemeClr val="tx1"/>
                </a:solidFill>
                <a:effectLst/>
                <a:latin typeface="+mn-lt"/>
                <a:ea typeface="+mn-ea"/>
                <a:cs typeface="+mn-cs"/>
              </a:rPr>
              <a:t>Siwa</a:t>
            </a:r>
            <a:r>
              <a:rPr lang="en-US" sz="1200" i="1" kern="1200" dirty="0" smtClean="0">
                <a:solidFill>
                  <a:schemeClr val="tx1"/>
                </a:solidFill>
                <a:effectLst/>
                <a:latin typeface="+mn-lt"/>
                <a:ea typeface="+mn-ea"/>
                <a:cs typeface="+mn-cs"/>
              </a:rPr>
              <a:t>, Egypt</a:t>
            </a:r>
            <a:r>
              <a:rPr lang="en-US" sz="1200" kern="1200" dirty="0" smtClean="0">
                <a:solidFill>
                  <a:schemeClr val="tx1"/>
                </a:solidFill>
                <a:effectLst/>
                <a:latin typeface="+mn-lt"/>
                <a:ea typeface="+mn-ea"/>
                <a:cs typeface="+mn-cs"/>
              </a:rPr>
              <a:t>, 1937, gelatin silver print, 1989, image: 30 × 27.7 cm (11 13/16 × 10 7/8 in.), sheet: 37.1 × 29.8 cm (14 5/8 × 11 3/4 in.), National Gallery of Art, Washington, Gift of Gaillard F. </a:t>
            </a:r>
            <a:r>
              <a:rPr lang="en-US" sz="1200" kern="1200" dirty="0" err="1" smtClean="0">
                <a:solidFill>
                  <a:schemeClr val="tx1"/>
                </a:solidFill>
                <a:effectLst/>
                <a:latin typeface="+mn-lt"/>
                <a:ea typeface="+mn-ea"/>
                <a:cs typeface="+mn-cs"/>
              </a:rPr>
              <a:t>Ravenel</a:t>
            </a:r>
            <a:r>
              <a:rPr lang="en-US" sz="1200" kern="1200" dirty="0" smtClean="0">
                <a:solidFill>
                  <a:schemeClr val="tx1"/>
                </a:solidFill>
                <a:effectLst/>
                <a:latin typeface="+mn-lt"/>
                <a:ea typeface="+mn-ea"/>
                <a:cs typeface="+mn-cs"/>
              </a:rPr>
              <a:t> and Frances P. Smyth-</a:t>
            </a:r>
            <a:r>
              <a:rPr lang="en-US" sz="1200" kern="1200" dirty="0" err="1" smtClean="0">
                <a:solidFill>
                  <a:schemeClr val="tx1"/>
                </a:solidFill>
                <a:effectLst/>
                <a:latin typeface="+mn-lt"/>
                <a:ea typeface="+mn-ea"/>
                <a:cs typeface="+mn-cs"/>
              </a:rPr>
              <a:t>Ravenel</a:t>
            </a:r>
            <a:r>
              <a:rPr lang="en-US" sz="1200" kern="1200" dirty="0" smtClean="0">
                <a:solidFill>
                  <a:schemeClr val="tx1"/>
                </a:solidFill>
                <a:effectLst/>
                <a:latin typeface="+mn-lt"/>
                <a:ea typeface="+mn-ea"/>
                <a:cs typeface="+mn-cs"/>
              </a:rPr>
              <a:t>, 2000.7.37</a:t>
            </a:r>
          </a:p>
          <a:p>
            <a:r>
              <a:rPr lang="en-US" sz="1200" kern="1200" dirty="0" smtClean="0">
                <a:solidFill>
                  <a:schemeClr val="tx1"/>
                </a:solidFill>
                <a:effectLst/>
                <a:latin typeface="+mn-lt"/>
                <a:ea typeface="+mn-ea"/>
                <a:cs typeface="+mn-cs"/>
              </a:rPr>
              <a:t>(right) Gordon Parks, </a:t>
            </a:r>
            <a:r>
              <a:rPr lang="en-US" sz="1200" i="1" kern="1200" dirty="0" smtClean="0">
                <a:solidFill>
                  <a:schemeClr val="tx1"/>
                </a:solidFill>
                <a:effectLst/>
                <a:latin typeface="+mn-lt"/>
                <a:ea typeface="+mn-ea"/>
                <a:cs typeface="+mn-cs"/>
              </a:rPr>
              <a:t>Langston Hughes, Chicago</a:t>
            </a:r>
            <a:r>
              <a:rPr lang="en-US" sz="1200" kern="1200" dirty="0" smtClean="0">
                <a:solidFill>
                  <a:schemeClr val="tx1"/>
                </a:solidFill>
                <a:effectLst/>
                <a:latin typeface="+mn-lt"/>
                <a:ea typeface="+mn-ea"/>
                <a:cs typeface="+mn-cs"/>
              </a:rPr>
              <a:t>, December 1941, gelatin silver print, printed later, sheet: 41 × 50.5 cm (16 1/8 × 19 7/8 in.), image: 37.5 × 38.1 cm (14 3/4 × 15 in.), National Gallery of Art, Washington, Corcoran Collection (The Gordon Parks Collection), 2016.117.102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image on the left, the space delineated by a torn screen suggests the place where, typically, a person would be posed. Perhaps the subject has escaped through the opening. An empty picture frame dangles where a head might be positioned. Photographer Lee Miller seems to reflect back at us our expectations of what a portrait “should” be, instead offering an empty, dreamlike landscape in which to project our own ideas and presence.</a:t>
            </a:r>
          </a:p>
          <a:p>
            <a:r>
              <a:rPr lang="en-US" sz="1200" u="none" strike="noStrike"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 the right, Langston Hughes, a poet, essayist, and advocate for social justice associated with the Harlem Renaissance, is pictured in a portrait by Gordon Parks, an African American photographer and musician. The image is stark, serious, and confrontational. It is as if Hughes has shifted his own face out of the portrait frame to address you, the viewer, directly. His upraised hand—which could be read symbolically as stop, help, or surrender—remains within the frame and behind an invisible barrier.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/collection/art-object-page.110691.html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/collection/art-object-page.170888.html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21</a:t>
            </a:fld>
            <a:endParaRPr lang="en-US"/>
          </a:p>
        </p:txBody>
      </p:sp>
    </p:spTree>
    <p:extLst>
      <p:ext uri="{BB962C8B-B14F-4D97-AF65-F5344CB8AC3E}">
        <p14:creationId xmlns:p14="http://schemas.microsoft.com/office/powerpoint/2010/main" val="2973241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Benjamin West, </a:t>
            </a:r>
            <a:r>
              <a:rPr lang="en-US" sz="1200" i="1" kern="1200" dirty="0" smtClean="0">
                <a:solidFill>
                  <a:schemeClr val="tx1"/>
                </a:solidFill>
                <a:effectLst/>
                <a:latin typeface="+mn-lt"/>
                <a:ea typeface="+mn-ea"/>
                <a:cs typeface="+mn-cs"/>
              </a:rPr>
              <a:t>Colonel Guy Johnson and </a:t>
            </a:r>
            <a:r>
              <a:rPr lang="en-US" sz="1200" i="1" kern="1200" dirty="0" err="1" smtClean="0">
                <a:solidFill>
                  <a:schemeClr val="tx1"/>
                </a:solidFill>
                <a:effectLst/>
                <a:latin typeface="+mn-lt"/>
                <a:ea typeface="+mn-ea"/>
                <a:cs typeface="+mn-cs"/>
              </a:rPr>
              <a:t>Karonghyontye</a:t>
            </a:r>
            <a:r>
              <a:rPr lang="en-US" sz="1200" i="1" kern="1200" dirty="0" smtClean="0">
                <a:solidFill>
                  <a:schemeClr val="tx1"/>
                </a:solidFill>
                <a:effectLst/>
                <a:latin typeface="+mn-lt"/>
                <a:ea typeface="+mn-ea"/>
                <a:cs typeface="+mn-cs"/>
              </a:rPr>
              <a:t> (Captain David Hill)</a:t>
            </a:r>
            <a:r>
              <a:rPr lang="en-US" sz="1200" kern="1200" dirty="0" smtClean="0">
                <a:solidFill>
                  <a:schemeClr val="tx1"/>
                </a:solidFill>
                <a:effectLst/>
                <a:latin typeface="+mn-lt"/>
                <a:ea typeface="+mn-ea"/>
                <a:cs typeface="+mn-cs"/>
              </a:rPr>
              <a:t>, 1776, oil on canvas, overall: 202 × 138 cm (79 1/2 × 54 5/16 in.), framed: 222.6 × 160 × 9.5 cm (87 5/8 × 63 × 3 3/4 in.), National Gallery of Art, Washington, Andrew W. Mellon Collection, 1940.1.10</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image depicts what may seem an unlikely accord between a redcoat American colonist and a Native American. The painting’s details express their agreement: note that the men’s faces turn toward one another, expressions serious but not agitated in any way, and that their leg positions also mirror one another, a body language cue. Colonist Guy Johnson holds a musket at rest, while Native American </a:t>
            </a:r>
            <a:r>
              <a:rPr lang="en-US" sz="1200" kern="1200" dirty="0" err="1" smtClean="0">
                <a:solidFill>
                  <a:schemeClr val="tx1"/>
                </a:solidFill>
                <a:effectLst/>
                <a:latin typeface="+mn-lt"/>
                <a:ea typeface="+mn-ea"/>
                <a:cs typeface="+mn-cs"/>
              </a:rPr>
              <a:t>Karonghyontye</a:t>
            </a:r>
            <a:r>
              <a:rPr lang="en-US" sz="1200" kern="1200" dirty="0" smtClean="0">
                <a:solidFill>
                  <a:schemeClr val="tx1"/>
                </a:solidFill>
                <a:effectLst/>
                <a:latin typeface="+mn-lt"/>
                <a:ea typeface="+mn-ea"/>
                <a:cs typeface="+mn-cs"/>
              </a:rPr>
              <a:t> holds a calumet, also known as a peace pipe. You also may notice that Johnson integrates Native dress into his ensemble. What might this mean?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complex relationship pictured here is between a British loyalist and a member of the Mohawk tribe, part of the Iroquois nation of today’s upstate New York and Canada. The British government and Iroquois forged a strategic alliance to fight against American revolutionaries and protect Native land. The Mohawks were known as fierce fighters and the British co-opted their strength to oppose American independence. In the painting, Johnson integrates Mohawk dress into his outfit to symbolize this alliance—yet the power relationship is not one of equals. Note how Johnson sits in the foreground, while </a:t>
            </a:r>
            <a:r>
              <a:rPr lang="en-US" sz="1200" kern="1200" dirty="0" err="1" smtClean="0">
                <a:solidFill>
                  <a:schemeClr val="tx1"/>
                </a:solidFill>
                <a:effectLst/>
                <a:latin typeface="+mn-lt"/>
                <a:ea typeface="+mn-ea"/>
                <a:cs typeface="+mn-cs"/>
              </a:rPr>
              <a:t>Karonghyontye</a:t>
            </a:r>
            <a:r>
              <a:rPr lang="en-US" sz="1200" kern="1200" dirty="0" smtClean="0">
                <a:solidFill>
                  <a:schemeClr val="tx1"/>
                </a:solidFill>
                <a:effectLst/>
                <a:latin typeface="+mn-lt"/>
                <a:ea typeface="+mn-ea"/>
                <a:cs typeface="+mn-cs"/>
              </a:rPr>
              <a:t> stands behind him, shadowed. Johnson’s rank was colonel and </a:t>
            </a:r>
            <a:r>
              <a:rPr lang="en-US" sz="1200" kern="1200" dirty="0" err="1" smtClean="0">
                <a:solidFill>
                  <a:schemeClr val="tx1"/>
                </a:solidFill>
                <a:effectLst/>
                <a:latin typeface="+mn-lt"/>
                <a:ea typeface="+mn-ea"/>
                <a:cs typeface="+mn-cs"/>
              </a:rPr>
              <a:t>Karonghyontye’s</a:t>
            </a:r>
            <a:r>
              <a:rPr lang="en-US" sz="1200" kern="1200" dirty="0" smtClean="0">
                <a:solidFill>
                  <a:schemeClr val="tx1"/>
                </a:solidFill>
                <a:effectLst/>
                <a:latin typeface="+mn-lt"/>
                <a:ea typeface="+mn-ea"/>
                <a:cs typeface="+mn-cs"/>
              </a:rPr>
              <a:t> assigned rank was captain. (</a:t>
            </a:r>
            <a:r>
              <a:rPr lang="en-US" sz="1200" kern="1200" dirty="0" err="1" smtClean="0">
                <a:solidFill>
                  <a:schemeClr val="tx1"/>
                </a:solidFill>
                <a:effectLst/>
                <a:latin typeface="+mn-lt"/>
                <a:ea typeface="+mn-ea"/>
                <a:cs typeface="+mn-cs"/>
              </a:rPr>
              <a:t>Karonghyonhyte</a:t>
            </a:r>
            <a:r>
              <a:rPr lang="en-US" sz="1200" kern="1200" dirty="0" smtClean="0">
                <a:solidFill>
                  <a:schemeClr val="tx1"/>
                </a:solidFill>
                <a:effectLst/>
                <a:latin typeface="+mn-lt"/>
                <a:ea typeface="+mn-ea"/>
                <a:cs typeface="+mn-cs"/>
              </a:rPr>
              <a:t> was also known as David Hill, his English name.)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setting in the background may be Niagara Falls, which would correspond to the protection of Iroquois lands against the advance of the revolutionary colonists. A group of American Indians sits on the ground.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Benjamin West was an American painter who trained in Europe. It may be surprising that this picture was painted in London, where West started a successful studio and remained for the rest of his life. Guy Johnson and Mohawk delegates traveled to London together so that Johnson could receive his official commission as British superintendent of the Six Nations of the Iroquois, which included the Mohawk, Seneca, Onondaga, Cayuga, Oneida, and Tuscarora. The painting commemorates the occasion of Johnson’s appointment. It is not known whether </a:t>
            </a:r>
            <a:r>
              <a:rPr lang="en-US" sz="1200" kern="1200" dirty="0" err="1" smtClean="0">
                <a:solidFill>
                  <a:schemeClr val="tx1"/>
                </a:solidFill>
                <a:effectLst/>
                <a:latin typeface="+mn-lt"/>
                <a:ea typeface="+mn-ea"/>
                <a:cs typeface="+mn-cs"/>
              </a:rPr>
              <a:t>Karonghyontye</a:t>
            </a:r>
            <a:r>
              <a:rPr lang="en-US" sz="1200" kern="1200" dirty="0" smtClean="0">
                <a:solidFill>
                  <a:schemeClr val="tx1"/>
                </a:solidFill>
                <a:effectLst/>
                <a:latin typeface="+mn-lt"/>
                <a:ea typeface="+mn-ea"/>
                <a:cs typeface="+mn-cs"/>
              </a:rPr>
              <a:t> actually traveled to London, although his brother, also working with the British, was known to have done so. It is possible that he posed for the portrait in </a:t>
            </a:r>
            <a:r>
              <a:rPr lang="en-US" sz="1200" kern="1200" dirty="0" err="1" smtClean="0">
                <a:solidFill>
                  <a:schemeClr val="tx1"/>
                </a:solidFill>
                <a:effectLst/>
                <a:latin typeface="+mn-lt"/>
                <a:ea typeface="+mn-ea"/>
                <a:cs typeface="+mn-cs"/>
              </a:rPr>
              <a:t>Karonghyontye’s</a:t>
            </a:r>
            <a:r>
              <a:rPr lang="en-US" sz="1200" kern="1200" dirty="0" smtClean="0">
                <a:solidFill>
                  <a:schemeClr val="tx1"/>
                </a:solidFill>
                <a:effectLst/>
                <a:latin typeface="+mn-lt"/>
                <a:ea typeface="+mn-ea"/>
                <a:cs typeface="+mn-cs"/>
              </a:rPr>
              <a:t> stead.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/collection/art-object-page.569.html</a:t>
            </a:r>
          </a:p>
        </p:txBody>
      </p:sp>
      <p:sp>
        <p:nvSpPr>
          <p:cNvPr id="4" name="Slide Number Placeholder 3"/>
          <p:cNvSpPr>
            <a:spLocks noGrp="1"/>
          </p:cNvSpPr>
          <p:nvPr>
            <p:ph type="sldNum" sz="quarter" idx="10"/>
          </p:nvPr>
        </p:nvSpPr>
        <p:spPr/>
        <p:txBody>
          <a:bodyPr/>
          <a:lstStyle/>
          <a:p>
            <a:fld id="{A7A0A96E-F536-9A45-A4FA-2B3748BF754E}" type="slidenum">
              <a:rPr lang="en-US" smtClean="0"/>
              <a:t>4</a:t>
            </a:fld>
            <a:endParaRPr lang="en-US"/>
          </a:p>
        </p:txBody>
      </p:sp>
    </p:spTree>
    <p:extLst>
      <p:ext uri="{BB962C8B-B14F-4D97-AF65-F5344CB8AC3E}">
        <p14:creationId xmlns:p14="http://schemas.microsoft.com/office/powerpoint/2010/main" val="39804842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Alice Neel, </a:t>
            </a:r>
            <a:r>
              <a:rPr lang="en-US" sz="1200" i="1" kern="1200" dirty="0" smtClean="0">
                <a:solidFill>
                  <a:schemeClr val="tx1"/>
                </a:solidFill>
                <a:effectLst/>
                <a:latin typeface="+mn-lt"/>
                <a:ea typeface="+mn-ea"/>
                <a:cs typeface="+mn-cs"/>
              </a:rPr>
              <a:t>Loneliness</a:t>
            </a:r>
            <a:r>
              <a:rPr lang="en-US" sz="1200" kern="1200" dirty="0" smtClean="0">
                <a:solidFill>
                  <a:schemeClr val="tx1"/>
                </a:solidFill>
                <a:effectLst/>
                <a:latin typeface="+mn-lt"/>
                <a:ea typeface="+mn-ea"/>
                <a:cs typeface="+mn-cs"/>
              </a:rPr>
              <a:t>, 1970, oil on canvas, overall: 203.2 × 96.5 cm (80 × 38 in.), framed: 220.4 × 113.7 × 4.4 cm (86 3/4 × 44 3/4 × 1 3/4 in.), National Gallery of Art, Washington, Gift of Arthur M. </a:t>
            </a:r>
            <a:r>
              <a:rPr lang="en-US" sz="1200" kern="1200" dirty="0" err="1" smtClean="0">
                <a:solidFill>
                  <a:schemeClr val="tx1"/>
                </a:solidFill>
                <a:effectLst/>
                <a:latin typeface="+mn-lt"/>
                <a:ea typeface="+mn-ea"/>
                <a:cs typeface="+mn-cs"/>
              </a:rPr>
              <a:t>Bullowa</a:t>
            </a:r>
            <a:r>
              <a:rPr lang="en-US" sz="1200" kern="1200" dirty="0" smtClean="0">
                <a:solidFill>
                  <a:schemeClr val="tx1"/>
                </a:solidFill>
                <a:effectLst/>
                <a:latin typeface="+mn-lt"/>
                <a:ea typeface="+mn-ea"/>
                <a:cs typeface="+mn-cs"/>
              </a:rPr>
              <a:t>, in Honor of the 50th Anniversary of the National Gallery of Art, 1991.143.1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Alice Neel was an accomplished and prolific portraitist, who painted family, friends, fellow artists, and people from all walks of life with whom she came into contact in everyday life. She painted in a stark, uncompromising fashion that was honest and concealed no flaws. Her subjects posed specifically for her portraits in a slightly self-conscious and awkward way. She painted people as they were or appeared to her: sometimes slumped, or upright and stiff in her studio chairs. You may find additional images of the artist and her work on the related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Poignantly, here, her chair is empty, although the light coming through the window and shining on the chair seems to animate the scene. Do you think the painting is an expression of the artist’s own feelings or meant to capture the quality of loneliness itself?</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/collection/art-object-page.73437.html</a:t>
            </a:r>
          </a:p>
        </p:txBody>
      </p:sp>
      <p:sp>
        <p:nvSpPr>
          <p:cNvPr id="4" name="Slide Number Placeholder 3"/>
          <p:cNvSpPr>
            <a:spLocks noGrp="1"/>
          </p:cNvSpPr>
          <p:nvPr>
            <p:ph type="sldNum" sz="quarter" idx="10"/>
          </p:nvPr>
        </p:nvSpPr>
        <p:spPr/>
        <p:txBody>
          <a:bodyPr/>
          <a:lstStyle/>
          <a:p>
            <a:fld id="{A7A0A96E-F536-9A45-A4FA-2B3748BF754E}" type="slidenum">
              <a:rPr lang="en-US" smtClean="0"/>
              <a:t>22</a:t>
            </a:fld>
            <a:endParaRPr lang="en-US"/>
          </a:p>
        </p:txBody>
      </p:sp>
    </p:spTree>
    <p:extLst>
      <p:ext uri="{BB962C8B-B14F-4D97-AF65-F5344CB8AC3E}">
        <p14:creationId xmlns:p14="http://schemas.microsoft.com/office/powerpoint/2010/main" val="938657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Barkley </a:t>
            </a:r>
            <a:r>
              <a:rPr lang="en-US" sz="1200" kern="1200" dirty="0" err="1" smtClean="0">
                <a:solidFill>
                  <a:schemeClr val="tx1"/>
                </a:solidFill>
                <a:effectLst/>
                <a:latin typeface="+mn-lt"/>
                <a:ea typeface="+mn-ea"/>
                <a:cs typeface="+mn-cs"/>
              </a:rPr>
              <a:t>Leonnard</a:t>
            </a:r>
            <a:r>
              <a:rPr lang="en-US" sz="1200" kern="1200" dirty="0" smtClean="0">
                <a:solidFill>
                  <a:schemeClr val="tx1"/>
                </a:solidFill>
                <a:effectLst/>
                <a:latin typeface="+mn-lt"/>
                <a:ea typeface="+mn-ea"/>
                <a:cs typeface="+mn-cs"/>
              </a:rPr>
              <a:t> Hendricks, </a:t>
            </a:r>
            <a:r>
              <a:rPr lang="en-US" sz="1200" i="1" kern="1200" dirty="0" smtClean="0">
                <a:solidFill>
                  <a:schemeClr val="tx1"/>
                </a:solidFill>
                <a:effectLst/>
                <a:latin typeface="+mn-lt"/>
                <a:ea typeface="+mn-ea"/>
                <a:cs typeface="+mn-cs"/>
              </a:rPr>
              <a:t>George Jules Taylor</a:t>
            </a:r>
            <a:r>
              <a:rPr lang="en-US" sz="1200" kern="1200" dirty="0" smtClean="0">
                <a:solidFill>
                  <a:schemeClr val="tx1"/>
                </a:solidFill>
                <a:effectLst/>
                <a:latin typeface="+mn-lt"/>
                <a:ea typeface="+mn-ea"/>
                <a:cs typeface="+mn-cs"/>
              </a:rPr>
              <a:t>, 1972, oil on canvas, overall: 232.3 × 153 cm (91 7/16 × 60 1/4 in.), National Gallery of Art, Washington, William C. Whitney Foundation, 1973.19.2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Barkley Hendricks mostly painted full-length portraits of African American sitters, often decked out in their favorite styles, proudly and confidently asserting their individuality. His work coincided with the Black Power era of the 1960s and 1970s, during which black Americans publicly demonstrated to assert their visibility and political rights. Hendricks’s subjects were not celebrities or artists; they were ordinary people, friends, and neighbors. George Jules Taylor was a student in a painting class that Hendricks taught at Yale University, where the artist earned an MFA degree in 1972. Taylor is the entire focal point, against a flat, monochromatic gray backdrop. The figure stands out very strongly as a result—the wings of his cape flaring out dramatically as Taylor tilts his body, a single bare foot outstretched, hands at hips, elbows out. Hendricks arrived at his project of painting monumental portraits following time he spent as an art student in Europe, studying old master art. He became fascinated by large-scale, “grand manner” portraits of aristocrats and the gradations of the color black represented in their clothing. What he found absent, however, was the representation of black subjects, other than as enslaved people or servants in the background. He set about to address this imbalance through his art.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/collection/art-object-page.53819.html</a:t>
            </a:r>
          </a:p>
        </p:txBody>
      </p:sp>
      <p:sp>
        <p:nvSpPr>
          <p:cNvPr id="4" name="Slide Number Placeholder 3"/>
          <p:cNvSpPr>
            <a:spLocks noGrp="1"/>
          </p:cNvSpPr>
          <p:nvPr>
            <p:ph type="sldNum" sz="quarter" idx="10"/>
          </p:nvPr>
        </p:nvSpPr>
        <p:spPr/>
        <p:txBody>
          <a:bodyPr/>
          <a:lstStyle/>
          <a:p>
            <a:fld id="{A7A0A96E-F536-9A45-A4FA-2B3748BF754E}" type="slidenum">
              <a:rPr lang="en-US" smtClean="0"/>
              <a:t>23</a:t>
            </a:fld>
            <a:endParaRPr lang="en-US"/>
          </a:p>
        </p:txBody>
      </p:sp>
    </p:spTree>
    <p:extLst>
      <p:ext uri="{BB962C8B-B14F-4D97-AF65-F5344CB8AC3E}">
        <p14:creationId xmlns:p14="http://schemas.microsoft.com/office/powerpoint/2010/main" val="13020391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(top left) Milton </a:t>
            </a:r>
            <a:r>
              <a:rPr lang="en-US" sz="1200" kern="1200" dirty="0" err="1" smtClean="0">
                <a:solidFill>
                  <a:schemeClr val="tx1"/>
                </a:solidFill>
                <a:effectLst/>
                <a:latin typeface="+mn-lt"/>
                <a:ea typeface="+mn-ea"/>
                <a:cs typeface="+mn-cs"/>
              </a:rPr>
              <a:t>Rogovin</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Doris McKinney at Home, Republic Steel (Working People series)</a:t>
            </a:r>
            <a:r>
              <a:rPr lang="en-US" sz="1200" kern="1200" dirty="0" smtClean="0">
                <a:solidFill>
                  <a:schemeClr val="tx1"/>
                </a:solidFill>
                <a:effectLst/>
                <a:latin typeface="+mn-lt"/>
                <a:ea typeface="+mn-ea"/>
                <a:cs typeface="+mn-cs"/>
              </a:rPr>
              <a:t>, 1978, gelatin silver print, image: 18.3 × 17.5 cm (7 3/16 × 6 7/8 in.), sheet: 25.3 × 20.3 cm (9 15/16 × 8 in.), National Gallery of Art, Washington, Gift of Dr. J. Patrick and Patricia A. Kennedy, 2011.145.56 </a:t>
            </a:r>
          </a:p>
          <a:p>
            <a:r>
              <a:rPr lang="en-US"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bottom) </a:t>
            </a:r>
            <a:r>
              <a:rPr lang="en-US" sz="1200" kern="1200" dirty="0" smtClean="0">
                <a:solidFill>
                  <a:schemeClr val="tx1"/>
                </a:solidFill>
                <a:effectLst/>
                <a:latin typeface="+mn-lt"/>
                <a:ea typeface="+mn-ea"/>
                <a:cs typeface="+mn-cs"/>
              </a:rPr>
              <a:t>Milton </a:t>
            </a:r>
            <a:r>
              <a:rPr lang="en-US" sz="1200" kern="1200" dirty="0" err="1" smtClean="0">
                <a:solidFill>
                  <a:schemeClr val="tx1"/>
                </a:solidFill>
                <a:effectLst/>
                <a:latin typeface="+mn-lt"/>
                <a:ea typeface="+mn-ea"/>
                <a:cs typeface="+mn-cs"/>
              </a:rPr>
              <a:t>Rogovin</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 Doris McKinney, Republic Steel (Working People series)</a:t>
            </a:r>
            <a:r>
              <a:rPr lang="en-US" sz="1200" kern="1200" dirty="0" smtClean="0">
                <a:solidFill>
                  <a:schemeClr val="tx1"/>
                </a:solidFill>
                <a:effectLst/>
                <a:latin typeface="+mn-lt"/>
                <a:ea typeface="+mn-ea"/>
                <a:cs typeface="+mn-cs"/>
              </a:rPr>
              <a:t>, 1978, gelatin silver print, image: 18.4 × 17 cm (7 1/4 × 6 11/16 in.), sheet: 25.3 × 20.3 cm (9 15/16 × 8 in.), National Gallery of Art, Washington, Gift of Dr. J. Patrick and Patricia A. Kennedy, 2011.145.55 </a:t>
            </a:r>
          </a:p>
          <a:p>
            <a:r>
              <a:rPr lang="en-US" sz="1200" kern="1200" dirty="0" smtClean="0">
                <a:solidFill>
                  <a:schemeClr val="tx1"/>
                </a:solidFill>
                <a:effectLst/>
                <a:latin typeface="+mn-lt"/>
                <a:ea typeface="+mn-ea"/>
                <a:cs typeface="+mn-cs"/>
              </a:rPr>
              <a:t>(top right)</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Milton </a:t>
            </a:r>
            <a:r>
              <a:rPr lang="en-US" sz="1200" kern="1200" dirty="0" err="1" smtClean="0">
                <a:solidFill>
                  <a:schemeClr val="tx1"/>
                </a:solidFill>
                <a:effectLst/>
                <a:latin typeface="+mn-lt"/>
                <a:ea typeface="+mn-ea"/>
                <a:cs typeface="+mn-cs"/>
              </a:rPr>
              <a:t>Rogovin</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 Doris McKinney with Her Two Sons, Republic Steel (Working People series)</a:t>
            </a:r>
            <a:r>
              <a:rPr lang="en-US" sz="1200" kern="1200" dirty="0" smtClean="0">
                <a:solidFill>
                  <a:schemeClr val="tx1"/>
                </a:solidFill>
                <a:effectLst/>
                <a:latin typeface="+mn-lt"/>
                <a:ea typeface="+mn-ea"/>
                <a:cs typeface="+mn-cs"/>
              </a:rPr>
              <a:t>, 1987, gelatin silver print, image: 18.2 × 17.7 cm (7 3/16 × 6 15/16 in.), sheet: 25.2 × 20.4 cm (9 15/16 × 8 1/16 in.), National Gallery of Art, Washington, Gift of Dr. J. Patrick and Patricia A. Kennedy, 2011.145.57</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three pictures by photographer Milton </a:t>
            </a:r>
            <a:r>
              <a:rPr lang="en-US" sz="1200" kern="1200" dirty="0" err="1" smtClean="0">
                <a:solidFill>
                  <a:schemeClr val="tx1"/>
                </a:solidFill>
                <a:effectLst/>
                <a:latin typeface="+mn-lt"/>
                <a:ea typeface="+mn-ea"/>
                <a:cs typeface="+mn-cs"/>
              </a:rPr>
              <a:t>Rogovin</a:t>
            </a:r>
            <a:r>
              <a:rPr lang="en-US" sz="1200" kern="1200" dirty="0" smtClean="0">
                <a:solidFill>
                  <a:schemeClr val="tx1"/>
                </a:solidFill>
                <a:effectLst/>
                <a:latin typeface="+mn-lt"/>
                <a:ea typeface="+mn-ea"/>
                <a:cs typeface="+mn-cs"/>
              </a:rPr>
              <a:t> are part of a series of portraits that he created of steelworkers in the Buffalo, New York, area beginning in the 1970s. Doris McKinney was a single, divorced mother (shown with her sons in 1978 at left) who was hired at Republic Steel in 1977. She was referred there by a work incentive program attached to the family welfare benefits she was receiving at the time. McKinney was part of a wave of female hires that resulted from an Equal Employment Opportunity Commission ruling that identified hiring discrimination at a number of steel mills and required </a:t>
            </a:r>
            <a:r>
              <a:rPr lang="en-US" sz="1200" kern="1200" dirty="0" smtClean="0">
                <a:solidFill>
                  <a:schemeClr val="tx1"/>
                </a:solidFill>
                <a:effectLst/>
                <a:latin typeface="+mn-lt"/>
                <a:ea typeface="+mn-ea"/>
                <a:cs typeface="+mn-cs"/>
              </a:rPr>
              <a:t>affirmative </a:t>
            </a:r>
            <a:r>
              <a:rPr lang="en-US" sz="1200" kern="1200" dirty="0" smtClean="0">
                <a:solidFill>
                  <a:schemeClr val="tx1"/>
                </a:solidFill>
                <a:effectLst/>
                <a:latin typeface="+mn-lt"/>
                <a:ea typeface="+mn-ea"/>
                <a:cs typeface="+mn-cs"/>
              </a:rPr>
              <a:t>action hiring (of women, minorities, and protected classes of people) to address it.</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Rogovin</a:t>
            </a:r>
            <a:r>
              <a:rPr lang="en-US" sz="1200" kern="1200" dirty="0" smtClean="0">
                <a:solidFill>
                  <a:schemeClr val="tx1"/>
                </a:solidFill>
                <a:effectLst/>
                <a:latin typeface="+mn-lt"/>
                <a:ea typeface="+mn-ea"/>
                <a:cs typeface="+mn-cs"/>
              </a:rPr>
              <a:t> cultivated trust and ongoing relationships with his subjects, showing them at home and at work. He often returned to photograph people multiple times, as he did with the McKinney family (pictured at right nearly 10 years later).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Milton </a:t>
            </a:r>
            <a:r>
              <a:rPr lang="en-US" sz="1200" kern="1200" dirty="0" err="1" smtClean="0">
                <a:solidFill>
                  <a:schemeClr val="tx1"/>
                </a:solidFill>
                <a:effectLst/>
                <a:latin typeface="+mn-lt"/>
                <a:ea typeface="+mn-ea"/>
                <a:cs typeface="+mn-cs"/>
              </a:rPr>
              <a:t>Rogovin</a:t>
            </a:r>
            <a:r>
              <a:rPr lang="en-US" sz="1200" kern="1200" dirty="0" smtClean="0">
                <a:solidFill>
                  <a:schemeClr val="tx1"/>
                </a:solidFill>
                <a:effectLst/>
                <a:latin typeface="+mn-lt"/>
                <a:ea typeface="+mn-ea"/>
                <a:cs typeface="+mn-cs"/>
              </a:rPr>
              <a:t> was a lifelong activist and advocate for working-class people, such as miners and steelworkers, whose lives he chose to exclusively depict in his photography. The Library of Congress honored the artist by acquiring </a:t>
            </a:r>
            <a:r>
              <a:rPr lang="en-US" sz="1200" kern="1200" dirty="0" err="1" smtClean="0">
                <a:solidFill>
                  <a:schemeClr val="tx1"/>
                </a:solidFill>
                <a:effectLst/>
                <a:latin typeface="+mn-lt"/>
                <a:ea typeface="+mn-ea"/>
                <a:cs typeface="+mn-cs"/>
              </a:rPr>
              <a:t>Rogovin’s</a:t>
            </a:r>
            <a:r>
              <a:rPr lang="en-US" sz="1200" kern="1200" dirty="0" smtClean="0">
                <a:solidFill>
                  <a:schemeClr val="tx1"/>
                </a:solidFill>
                <a:effectLst/>
                <a:latin typeface="+mn-lt"/>
                <a:ea typeface="+mn-ea"/>
                <a:cs typeface="+mn-cs"/>
              </a:rPr>
              <a:t> entire archive, inclusive of negatives, prints, and other documents, in 1999.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/collection/art-object-page.157236.html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/collection/art-object-page.157235.html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/collection/art-object-page.157237.html</a:t>
            </a:r>
          </a:p>
        </p:txBody>
      </p:sp>
      <p:sp>
        <p:nvSpPr>
          <p:cNvPr id="4" name="Slide Number Placeholder 3"/>
          <p:cNvSpPr>
            <a:spLocks noGrp="1"/>
          </p:cNvSpPr>
          <p:nvPr>
            <p:ph type="sldNum" sz="quarter" idx="10"/>
          </p:nvPr>
        </p:nvSpPr>
        <p:spPr/>
        <p:txBody>
          <a:bodyPr/>
          <a:lstStyle/>
          <a:p>
            <a:fld id="{A7A0A96E-F536-9A45-A4FA-2B3748BF754E}" type="slidenum">
              <a:rPr lang="en-US" smtClean="0"/>
              <a:t>24</a:t>
            </a:fld>
            <a:endParaRPr lang="en-US"/>
          </a:p>
        </p:txBody>
      </p:sp>
    </p:spTree>
    <p:extLst>
      <p:ext uri="{BB962C8B-B14F-4D97-AF65-F5344CB8AC3E}">
        <p14:creationId xmlns:p14="http://schemas.microsoft.com/office/powerpoint/2010/main" val="25028100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Andy Warhol, </a:t>
            </a:r>
            <a:r>
              <a:rPr lang="en-US" sz="1200" i="1" kern="1200" dirty="0" smtClean="0">
                <a:solidFill>
                  <a:schemeClr val="tx1"/>
                </a:solidFill>
                <a:effectLst/>
                <a:latin typeface="+mn-lt"/>
                <a:ea typeface="+mn-ea"/>
                <a:cs typeface="+mn-cs"/>
              </a:rPr>
              <a:t>Self-Portrait</a:t>
            </a:r>
            <a:r>
              <a:rPr lang="en-US" sz="1200" kern="1200" dirty="0" smtClean="0">
                <a:solidFill>
                  <a:schemeClr val="tx1"/>
                </a:solidFill>
                <a:effectLst/>
                <a:latin typeface="+mn-lt"/>
                <a:ea typeface="+mn-ea"/>
                <a:cs typeface="+mn-cs"/>
              </a:rPr>
              <a:t>, 1981–1982, dye diffusion transfer print (</a:t>
            </a:r>
            <a:r>
              <a:rPr lang="en-US" sz="1200" kern="1200" dirty="0" err="1" smtClean="0">
                <a:solidFill>
                  <a:schemeClr val="tx1"/>
                </a:solidFill>
                <a:effectLst/>
                <a:latin typeface="+mn-lt"/>
                <a:ea typeface="+mn-ea"/>
                <a:cs typeface="+mn-cs"/>
              </a:rPr>
              <a:t>Polacolor</a:t>
            </a:r>
            <a:r>
              <a:rPr lang="en-US" sz="1200" kern="1200" dirty="0" smtClean="0">
                <a:solidFill>
                  <a:schemeClr val="tx1"/>
                </a:solidFill>
                <a:effectLst/>
                <a:latin typeface="+mn-lt"/>
                <a:ea typeface="+mn-ea"/>
                <a:cs typeface="+mn-cs"/>
              </a:rPr>
              <a:t>), image: 9.5 × 7.2 cm (3 3/4 × 2 13/16 in.), sheet: 10.9 × 8.5 cm (4 5/16 × 3 3/8 in.), National Gallery of Art, Washington, </a:t>
            </a:r>
            <a:r>
              <a:rPr lang="en-US" sz="1200" kern="1200" dirty="0" err="1" smtClean="0">
                <a:solidFill>
                  <a:schemeClr val="tx1"/>
                </a:solidFill>
                <a:effectLst/>
                <a:latin typeface="+mn-lt"/>
                <a:ea typeface="+mn-ea"/>
                <a:cs typeface="+mn-cs"/>
              </a:rPr>
              <a:t>Glenstone</a:t>
            </a:r>
            <a:r>
              <a:rPr lang="en-US" sz="1200" kern="1200" dirty="0" smtClean="0">
                <a:solidFill>
                  <a:schemeClr val="tx1"/>
                </a:solidFill>
                <a:effectLst/>
                <a:latin typeface="+mn-lt"/>
                <a:ea typeface="+mn-ea"/>
                <a:cs typeface="+mn-cs"/>
              </a:rPr>
              <a:t> in honor of Eileen and Michael Cohen © 2009 The Andy Warhol Foundation for the Visual Arts / ARS, New York, 2008.30.47</a:t>
            </a:r>
          </a:p>
          <a:p>
            <a:r>
              <a:rPr lang="en-US" sz="1200" kern="1200" dirty="0" smtClean="0">
                <a:solidFill>
                  <a:schemeClr val="tx1"/>
                </a:solidFill>
                <a:effectLst/>
                <a:latin typeface="+mn-lt"/>
                <a:ea typeface="+mn-ea"/>
                <a:cs typeface="+mn-cs"/>
              </a:rPr>
              <a:t>(right) Andy Warhol, </a:t>
            </a:r>
            <a:r>
              <a:rPr lang="en-US" sz="1200" i="1" kern="1200" dirty="0" smtClean="0">
                <a:solidFill>
                  <a:schemeClr val="tx1"/>
                </a:solidFill>
                <a:effectLst/>
                <a:latin typeface="+mn-lt"/>
                <a:ea typeface="+mn-ea"/>
                <a:cs typeface="+mn-cs"/>
              </a:rPr>
              <a:t>Self-Portrait</a:t>
            </a:r>
            <a:r>
              <a:rPr lang="en-US" sz="1200" kern="1200" dirty="0" smtClean="0">
                <a:solidFill>
                  <a:schemeClr val="tx1"/>
                </a:solidFill>
                <a:effectLst/>
                <a:latin typeface="+mn-lt"/>
                <a:ea typeface="+mn-ea"/>
                <a:cs typeface="+mn-cs"/>
              </a:rPr>
              <a:t>, 1986, synthetic polymer paint and silkscreen ink on canvas, overall: 203.2 × 203.2 cm (80 × 80 in.), National Gallery of Art, Washington, Gift of the Collectors Committee, 2000.28.1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By the 20th century, portraiture as an artistic genre had declined. Photography allowed anyone to make a portrait (or self-portrait), and artists who accepted portrait commissions were seen as commercial artists who were not creatively independent. Andy Warhol single-handedly revived the genre during the 1970s, when he began creating his famous silkscreen portraits of celebrities and society people. He embraced the commercial associations of the genre and charged accordingly when he discovered there was high demand for his portraits. Warhol’s portraits came to embody the sitter’s status and wealth, just as they traditionally had in colonial America.</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Throughout his life, Warhol also turned his camera on himself—part of a carefully cultivated campaign to sell his persona and image in the era before social media. The image at left looks like a more personal one, a simple Polaroid snapshot. Here, he has presented himself ambiguously, with bright red lips and heavy eye makeup, wearing a man’s shirt and tie. Note that the Polaroid bears a copyright symbol in recognition of the commercial value of his image. The quadruple portrait, at right, with its off-register colors, looks like a series of bad photo booth snapshots, but is carefully constructed from three layers of </a:t>
            </a:r>
            <a:r>
              <a:rPr lang="en-US" sz="1200" kern="1200" dirty="0" err="1" smtClean="0">
                <a:solidFill>
                  <a:schemeClr val="tx1"/>
                </a:solidFill>
                <a:effectLst/>
                <a:latin typeface="+mn-lt"/>
                <a:ea typeface="+mn-ea"/>
                <a:cs typeface="+mn-cs"/>
              </a:rPr>
              <a:t>screenprinting</a:t>
            </a:r>
            <a:r>
              <a:rPr lang="en-US" sz="1200" kern="1200" dirty="0" smtClean="0">
                <a:solidFill>
                  <a:schemeClr val="tx1"/>
                </a:solidFill>
                <a:effectLst/>
                <a:latin typeface="+mn-lt"/>
                <a:ea typeface="+mn-ea"/>
                <a:cs typeface="+mn-cs"/>
              </a:rPr>
              <a:t>. Warhol’s face, illuminated in hallucinogenic pink and yellow, floats against a black background, replicating the appearance of an overexposed paparazzi shot.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changeability of Warhol’s self-portraits reminds us that how we elect to present our outward selves is an ongoing process, and that no single portrait is necessarily more representative than another one.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/collection/art-object-page.139449.html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/collection/art-object-page.111757.html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25</a:t>
            </a:fld>
            <a:endParaRPr lang="en-US"/>
          </a:p>
        </p:txBody>
      </p:sp>
    </p:spTree>
    <p:extLst>
      <p:ext uri="{BB962C8B-B14F-4D97-AF65-F5344CB8AC3E}">
        <p14:creationId xmlns:p14="http://schemas.microsoft.com/office/powerpoint/2010/main" val="3621105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a:t>
            </a:r>
            <a:r>
              <a:rPr lang="en-US" sz="1200" kern="1200" dirty="0" smtClean="0">
                <a:solidFill>
                  <a:schemeClr val="tx1"/>
                </a:solidFill>
                <a:effectLst/>
                <a:latin typeface="+mn-lt"/>
                <a:ea typeface="+mn-ea"/>
                <a:cs typeface="+mn-cs"/>
              </a:rPr>
              <a:t>Walker Evans, </a:t>
            </a:r>
            <a:r>
              <a:rPr lang="en-US" sz="1200" i="1" kern="1200" dirty="0" smtClean="0">
                <a:solidFill>
                  <a:schemeClr val="tx1"/>
                </a:solidFill>
                <a:effectLst/>
                <a:latin typeface="+mn-lt"/>
                <a:ea typeface="+mn-ea"/>
                <a:cs typeface="+mn-cs"/>
              </a:rPr>
              <a:t>Subway Portrait</a:t>
            </a:r>
            <a:r>
              <a:rPr lang="en-US" sz="1200" kern="1200" dirty="0" smtClean="0">
                <a:solidFill>
                  <a:schemeClr val="tx1"/>
                </a:solidFill>
                <a:effectLst/>
                <a:latin typeface="+mn-lt"/>
                <a:ea typeface="+mn-ea"/>
                <a:cs typeface="+mn-cs"/>
              </a:rPr>
              <a:t>, 1938–1941, gelatin silver print, sheet: 16.9 × 22.5 cm (6 5/8 × 8 7/8 in.), National Gallery of Art, Washington, Gift of Kent and Marcia </a:t>
            </a:r>
            <a:r>
              <a:rPr lang="en-US" sz="1200" kern="1200" dirty="0" err="1" smtClean="0">
                <a:solidFill>
                  <a:schemeClr val="tx1"/>
                </a:solidFill>
                <a:effectLst/>
                <a:latin typeface="+mn-lt"/>
                <a:ea typeface="+mn-ea"/>
                <a:cs typeface="+mn-cs"/>
              </a:rPr>
              <a:t>Minichiello</a:t>
            </a:r>
            <a:r>
              <a:rPr lang="en-US" sz="1200" kern="1200" dirty="0" smtClean="0">
                <a:solidFill>
                  <a:schemeClr val="tx1"/>
                </a:solidFill>
                <a:effectLst/>
                <a:latin typeface="+mn-lt"/>
                <a:ea typeface="+mn-ea"/>
                <a:cs typeface="+mn-cs"/>
              </a:rPr>
              <a:t>, 1988.56.44</a:t>
            </a:r>
          </a:p>
          <a:p>
            <a:r>
              <a:rPr lang="en-US" sz="1200" kern="1200" smtClean="0">
                <a:solidFill>
                  <a:schemeClr val="tx1"/>
                </a:solidFill>
                <a:effectLst/>
                <a:latin typeface="+mn-lt"/>
                <a:ea typeface="+mn-ea"/>
                <a:cs typeface="+mn-cs"/>
              </a:rPr>
              <a:t>(right) </a:t>
            </a:r>
            <a:r>
              <a:rPr lang="en-US" sz="1200" kern="1200" dirty="0" smtClean="0">
                <a:solidFill>
                  <a:schemeClr val="tx1"/>
                </a:solidFill>
                <a:effectLst/>
                <a:latin typeface="+mn-lt"/>
                <a:ea typeface="+mn-ea"/>
                <a:cs typeface="+mn-cs"/>
              </a:rPr>
              <a:t>Philip-Lorca </a:t>
            </a:r>
            <a:r>
              <a:rPr lang="en-US" sz="1200" kern="1200" dirty="0" err="1" smtClean="0">
                <a:solidFill>
                  <a:schemeClr val="tx1"/>
                </a:solidFill>
                <a:effectLst/>
                <a:latin typeface="+mn-lt"/>
                <a:ea typeface="+mn-ea"/>
                <a:cs typeface="+mn-cs"/>
              </a:rPr>
              <a:t>diCorcia</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Head #22</a:t>
            </a:r>
            <a:r>
              <a:rPr lang="en-US" sz="1200" kern="1200" dirty="0" smtClean="0">
                <a:solidFill>
                  <a:schemeClr val="tx1"/>
                </a:solidFill>
                <a:effectLst/>
                <a:latin typeface="+mn-lt"/>
                <a:ea typeface="+mn-ea"/>
                <a:cs typeface="+mn-cs"/>
              </a:rPr>
              <a:t>, 2001, chromogenic print, framed: 125.41 × 155.89 × 5.08 cm (49 3/8 × 61 3/8 × 2 in.), image: 121.44 × 152.24 cm (47 13/16 × 59 15/16 in.), sheet: 121.92 × 152.4 cm (48 × 60 in.), National Gallery of Art, Washington, </a:t>
            </a:r>
            <a:r>
              <a:rPr lang="en-US" sz="1200" kern="1200" dirty="0" err="1" smtClean="0">
                <a:solidFill>
                  <a:schemeClr val="tx1"/>
                </a:solidFill>
                <a:effectLst/>
                <a:latin typeface="+mn-lt"/>
                <a:ea typeface="+mn-ea"/>
                <a:cs typeface="+mn-cs"/>
              </a:rPr>
              <a:t>Charina</a:t>
            </a:r>
            <a:r>
              <a:rPr lang="en-US" sz="1200" kern="1200" dirty="0" smtClean="0">
                <a:solidFill>
                  <a:schemeClr val="tx1"/>
                </a:solidFill>
                <a:effectLst/>
                <a:latin typeface="+mn-lt"/>
                <a:ea typeface="+mn-ea"/>
                <a:cs typeface="+mn-cs"/>
              </a:rPr>
              <a:t> Endowment Fund, 2011.48.1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two images, although made roughly 60 years apart, share a common premise: they are portrait shots taken without the subjects’ explicit knowledge. In Walker Evans’s Subway Portraits, an extensive series of many individual photographs, the artist hid a camera beneath his coat as he rode the New York City subway, capturing people traveling together or alone. Here, three young women occupy a single frame. Are they a group or just randomly associated by the photographer’s choice to shoot them together? Two appear to engage in conversation; the third, with the leopard-print hat and collar, looks preoccupied, with mouth grimacing slightly as she adjusts maybe a too-tight coat collar. In Philip-Lorca </a:t>
            </a:r>
            <a:r>
              <a:rPr lang="en-US" sz="1200" kern="1200" dirty="0" err="1" smtClean="0">
                <a:solidFill>
                  <a:schemeClr val="tx1"/>
                </a:solidFill>
                <a:effectLst/>
                <a:latin typeface="+mn-lt"/>
                <a:ea typeface="+mn-ea"/>
                <a:cs typeface="+mn-cs"/>
              </a:rPr>
              <a:t>diCorcia’s</a:t>
            </a:r>
            <a:r>
              <a:rPr lang="en-US" sz="1200" kern="1200" dirty="0" smtClean="0">
                <a:solidFill>
                  <a:schemeClr val="tx1"/>
                </a:solidFill>
                <a:effectLst/>
                <a:latin typeface="+mn-lt"/>
                <a:ea typeface="+mn-ea"/>
                <a:cs typeface="+mn-cs"/>
              </a:rPr>
              <a:t> photo, also part of a series of individual works, his subterfuge was that he installed remote-controlled strobe lighting in the scaffolding of a building under construction, capturing his images from afar with a telephoto lens. His subjects were completely unaware of him. Similar to the young woman in the Evans photograph, this image reveals its subject as lost in his thoughts or preoccupations. The artificial lighting, an unusual element in street photography, spotlights and lends drama to the unknown narrative of this man’s life.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Both photographers concealed the fact that they were taking pictures of people. Why do you think they did this? Do you think this is OK?</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www.nga.goc</a:t>
            </a:r>
            <a:r>
              <a:rPr lang="en-US" sz="1200" kern="1200" dirty="0" smtClean="0">
                <a:solidFill>
                  <a:schemeClr val="tx1"/>
                </a:solidFill>
                <a:effectLst/>
                <a:latin typeface="+mn-lt"/>
                <a:ea typeface="+mn-ea"/>
                <a:cs typeface="+mn-cs"/>
              </a:rPr>
              <a:t>/collection/art-object-page.70511.html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/collection/art-object-page.155103.html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26</a:t>
            </a:fld>
            <a:endParaRPr lang="en-US"/>
          </a:p>
        </p:txBody>
      </p:sp>
    </p:spTree>
    <p:extLst>
      <p:ext uri="{BB962C8B-B14F-4D97-AF65-F5344CB8AC3E}">
        <p14:creationId xmlns:p14="http://schemas.microsoft.com/office/powerpoint/2010/main" val="2776824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Gilbert Stuart, </a:t>
            </a:r>
            <a:r>
              <a:rPr lang="en-US" sz="1200" i="1" kern="1200" dirty="0" smtClean="0">
                <a:solidFill>
                  <a:schemeClr val="tx1"/>
                </a:solidFill>
                <a:effectLst/>
                <a:latin typeface="+mn-lt"/>
                <a:ea typeface="+mn-ea"/>
                <a:cs typeface="+mn-cs"/>
              </a:rPr>
              <a:t>George Washington (Vaughan portrait)</a:t>
            </a:r>
            <a:r>
              <a:rPr lang="en-US" sz="1200" kern="1200" dirty="0" smtClean="0">
                <a:solidFill>
                  <a:schemeClr val="tx1"/>
                </a:solidFill>
                <a:effectLst/>
                <a:latin typeface="+mn-lt"/>
                <a:ea typeface="+mn-ea"/>
                <a:cs typeface="+mn-cs"/>
              </a:rPr>
              <a:t>, 1795, oil on canvas, overall: 73 × 60.5 cm (28 3/4 × 23 13/16 in.), framed: 100.3 × 87.3 cm (39 1/2 × 34 3/8 in.), National Gallery of Art, Washington, Andrew W. Mellon Collection, 1942.8.27</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Gilbert Stuart painted this portrait of the first US president, which has become an indelible image. Stuart was an ambitious artist who left America to train in London under Benjamin West, a loyalist who moved to England when the revolution began stirring. Stuart spent time painting in London and later in Dublin, where he boasted to friends that he would return home to paint the president of the United States. He arrived back in New York in 1793 and secured portrait commissions from political figures such as John Jay, a founding father and first Chief Justice of the United States. (This portrait is also in the collection of the National Gallery of Art and can be seen on the related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 By 1795, Stuart was sitting down to paint George Washington (in office from 1789 to 1797). This is one of the first portraits Stuart painted, commissioned by John Vaughan as a gift for his father, who was a friend of Washington’s. It is known as the Vaughan portrait to distinguish it from the many other versions of the picture. Stuart went on to paint numerous portraits of US founders, including each of the first five presidents.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most gentlemen of the period shaved their heads and wore powdered wigs on public occasions, Washington grew out his hair and powdered his natural, reddish-brown color white. The puffy sides give his head its familiar, triangular shape and the rest is pulled back and tied with an iconic ribbon. Gilbert captures a broad-shouldered, ruddy-faced, and serious president who eyes us directly, full of character and probity. The National Gallery of Art has a total of six Washington portraits; one known as the Vaughan-Sinclair version is a variation on the 1795 sitting Stuart was granted with the president, and others are variations on portraits now in other museum collections. Many were painted posthumously—Washington died at Mount Vernon in 1799, an event that inspired nationwide grief and many forms of homage. You may view the five other NGA portraits on the associated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 Compare the expressions and changes to the president’s appearance from picture to picture. Discuss which one you think best represents Washington and why. What other George Washington memorials exist in the United States?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/collection/art-object-page.1121.html</a:t>
            </a:r>
          </a:p>
        </p:txBody>
      </p:sp>
      <p:sp>
        <p:nvSpPr>
          <p:cNvPr id="4" name="Slide Number Placeholder 3"/>
          <p:cNvSpPr>
            <a:spLocks noGrp="1"/>
          </p:cNvSpPr>
          <p:nvPr>
            <p:ph type="sldNum" sz="quarter" idx="10"/>
          </p:nvPr>
        </p:nvSpPr>
        <p:spPr/>
        <p:txBody>
          <a:bodyPr/>
          <a:lstStyle/>
          <a:p>
            <a:fld id="{A7A0A96E-F536-9A45-A4FA-2B3748BF754E}" type="slidenum">
              <a:rPr lang="en-US" smtClean="0"/>
              <a:t>5</a:t>
            </a:fld>
            <a:endParaRPr lang="en-US"/>
          </a:p>
        </p:txBody>
      </p:sp>
    </p:spTree>
    <p:extLst>
      <p:ext uri="{BB962C8B-B14F-4D97-AF65-F5344CB8AC3E}">
        <p14:creationId xmlns:p14="http://schemas.microsoft.com/office/powerpoint/2010/main" val="3254322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Gilbert Stuart, </a:t>
            </a:r>
            <a:r>
              <a:rPr lang="en-US" sz="1200" i="1" kern="1200" dirty="0" smtClean="0">
                <a:solidFill>
                  <a:schemeClr val="tx1"/>
                </a:solidFill>
                <a:effectLst/>
                <a:latin typeface="+mn-lt"/>
                <a:ea typeface="+mn-ea"/>
                <a:cs typeface="+mn-cs"/>
              </a:rPr>
              <a:t>Richard Yates</a:t>
            </a:r>
            <a:r>
              <a:rPr lang="en-US" sz="1200" kern="1200" dirty="0" smtClean="0">
                <a:solidFill>
                  <a:schemeClr val="tx1"/>
                </a:solidFill>
                <a:effectLst/>
                <a:latin typeface="+mn-lt"/>
                <a:ea typeface="+mn-ea"/>
                <a:cs typeface="+mn-cs"/>
              </a:rPr>
              <a:t>, 1793/1794, oil on canvas, overall: 75.5 × 61.9 cm (29 3/4 × 24 3/8 in.), framed: 99.1 × 86.5 cm (39 × 34 1/16 in.), National Gallery of Art, Washington, Andrew W. Mellon Collection, 1942.8.29</a:t>
            </a:r>
          </a:p>
          <a:p>
            <a:r>
              <a:rPr lang="en-US" sz="1200" kern="1200" dirty="0" smtClean="0">
                <a:solidFill>
                  <a:schemeClr val="tx1"/>
                </a:solidFill>
                <a:effectLst/>
                <a:latin typeface="+mn-lt"/>
                <a:ea typeface="+mn-ea"/>
                <a:cs typeface="+mn-cs"/>
              </a:rPr>
              <a:t>(right) Gilbert Stuart, </a:t>
            </a:r>
            <a:r>
              <a:rPr lang="en-US" sz="1200" i="1" kern="1200" dirty="0" smtClean="0">
                <a:solidFill>
                  <a:schemeClr val="tx1"/>
                </a:solidFill>
                <a:effectLst/>
                <a:latin typeface="+mn-lt"/>
                <a:ea typeface="+mn-ea"/>
                <a:cs typeface="+mn-cs"/>
              </a:rPr>
              <a:t>Catherine Brass Yates (Mrs. Richard Yates)</a:t>
            </a:r>
            <a:r>
              <a:rPr lang="en-US" sz="1200" kern="1200" dirty="0" smtClean="0">
                <a:solidFill>
                  <a:schemeClr val="tx1"/>
                </a:solidFill>
                <a:effectLst/>
                <a:latin typeface="+mn-lt"/>
                <a:ea typeface="+mn-ea"/>
                <a:cs typeface="+mn-cs"/>
              </a:rPr>
              <a:t>, 1793/1794, oil on canvas, overall: 76.2 × 63.5 cm (30 × 25 in.), framed: 99.1 × 85.7 cm (39 × 33 3/4 in.), National Gallery of Art, Washington, Andrew W. Mellon Collection, 1940.1.4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Gilbert Stuart worked successfully as a portraitist in England, Scotland, and America. In America, he found it necessary to adapt his Europeanized style, which tended toward idealization and grandeur, to the tastes of more conservative American clients. Catherine Brass Yates expressed to Stuart that she believed posing for her picture was a waste of time, and therefore is pictured sewing so it can be shown she spent her time wisely, communicating a disciplined and no-nonsense character. However, her platinum-colored satin dress and cap, as well as the upholstered chair in which she sits, leave no doubt that she is well-off. Mr. Yates also appears at work, with an inkwell and papers before him to convey industry rather than leisure. The pair is linked as they are turned toward one another in their portraits; the background against which they are depicted is similar, suggesting continuity. Other members of the Yates family were also painted by Stuart and are represented in the National Gallery of Art collection.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/collection/art-object-page.1123.html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/collection/art-object-page.563.html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6</a:t>
            </a:fld>
            <a:endParaRPr lang="en-US"/>
          </a:p>
        </p:txBody>
      </p:sp>
    </p:spTree>
    <p:extLst>
      <p:ext uri="{BB962C8B-B14F-4D97-AF65-F5344CB8AC3E}">
        <p14:creationId xmlns:p14="http://schemas.microsoft.com/office/powerpoint/2010/main" val="3131105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Charles </a:t>
            </a:r>
            <a:r>
              <a:rPr lang="en-US" sz="1200" kern="1200" dirty="0" err="1" smtClean="0">
                <a:solidFill>
                  <a:schemeClr val="tx1"/>
                </a:solidFill>
                <a:effectLst/>
                <a:latin typeface="+mn-lt"/>
                <a:ea typeface="+mn-ea"/>
                <a:cs typeface="+mn-cs"/>
              </a:rPr>
              <a:t>Willson</a:t>
            </a:r>
            <a:r>
              <a:rPr lang="en-US" sz="1200" kern="1200" dirty="0" smtClean="0">
                <a:solidFill>
                  <a:schemeClr val="tx1"/>
                </a:solidFill>
                <a:effectLst/>
                <a:latin typeface="+mn-lt"/>
                <a:ea typeface="+mn-ea"/>
                <a:cs typeface="+mn-cs"/>
              </a:rPr>
              <a:t> Peale, </a:t>
            </a:r>
            <a:r>
              <a:rPr lang="en-US" sz="1200" i="1" kern="1200" dirty="0" smtClean="0">
                <a:solidFill>
                  <a:schemeClr val="tx1"/>
                </a:solidFill>
                <a:effectLst/>
                <a:latin typeface="+mn-lt"/>
                <a:ea typeface="+mn-ea"/>
                <a:cs typeface="+mn-cs"/>
              </a:rPr>
              <a:t>Benjamin and Eleanor </a:t>
            </a:r>
            <a:r>
              <a:rPr lang="en-US" sz="1200" i="1" kern="1200" dirty="0" err="1" smtClean="0">
                <a:solidFill>
                  <a:schemeClr val="tx1"/>
                </a:solidFill>
                <a:effectLst/>
                <a:latin typeface="+mn-lt"/>
                <a:ea typeface="+mn-ea"/>
                <a:cs typeface="+mn-cs"/>
              </a:rPr>
              <a:t>Ridgely</a:t>
            </a:r>
            <a:r>
              <a:rPr lang="en-US" sz="1200" i="1" kern="1200" dirty="0" smtClean="0">
                <a:solidFill>
                  <a:schemeClr val="tx1"/>
                </a:solidFill>
                <a:effectLst/>
                <a:latin typeface="+mn-lt"/>
                <a:ea typeface="+mn-ea"/>
                <a:cs typeface="+mn-cs"/>
              </a:rPr>
              <a:t> Laming</a:t>
            </a:r>
            <a:r>
              <a:rPr lang="en-US" sz="1200" kern="1200" dirty="0" smtClean="0">
                <a:solidFill>
                  <a:schemeClr val="tx1"/>
                </a:solidFill>
                <a:effectLst/>
                <a:latin typeface="+mn-lt"/>
                <a:ea typeface="+mn-ea"/>
                <a:cs typeface="+mn-cs"/>
              </a:rPr>
              <a:t>, 1788, oil on canvas, overall: 106 × 152.5 cm (41 3/4 × 60 1/16 in.), framed: 125.1 × 171.5 × 7 cm (49 1/4 × 67 1/2 × 2 3/4 in.), National Gallery of Art, Washington, Gift of Morris Schapiro, 1966.10.1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Contrast this double portrait of 1788 with a nearly contemporaneous pair of portraits by Gilbert Stuart, </a:t>
            </a:r>
            <a:r>
              <a:rPr lang="en-US" sz="1200" i="1" kern="1200" dirty="0" smtClean="0">
                <a:solidFill>
                  <a:schemeClr val="tx1"/>
                </a:solidFill>
                <a:effectLst/>
                <a:latin typeface="+mn-lt"/>
                <a:ea typeface="+mn-ea"/>
                <a:cs typeface="+mn-cs"/>
              </a:rPr>
              <a:t>Richard Yates </a:t>
            </a:r>
            <a:r>
              <a:rPr lang="en-US" sz="1200" kern="1200" dirty="0" smtClean="0">
                <a:solidFill>
                  <a:schemeClr val="tx1"/>
                </a:solidFill>
                <a:effectLst/>
                <a:latin typeface="+mn-lt"/>
                <a:ea typeface="+mn-ea"/>
                <a:cs typeface="+mn-cs"/>
              </a:rPr>
              <a:t>and </a:t>
            </a:r>
            <a:r>
              <a:rPr lang="en-US" sz="1200" i="1" kern="1200" dirty="0" smtClean="0">
                <a:solidFill>
                  <a:schemeClr val="tx1"/>
                </a:solidFill>
                <a:effectLst/>
                <a:latin typeface="+mn-lt"/>
                <a:ea typeface="+mn-ea"/>
                <a:cs typeface="+mn-cs"/>
              </a:rPr>
              <a:t>Catherine Brass Yates </a:t>
            </a:r>
            <a:r>
              <a:rPr lang="en-US" sz="1200" kern="1200" dirty="0" smtClean="0">
                <a:solidFill>
                  <a:schemeClr val="tx1"/>
                </a:solidFill>
                <a:effectLst/>
                <a:latin typeface="+mn-lt"/>
                <a:ea typeface="+mn-ea"/>
                <a:cs typeface="+mn-cs"/>
              </a:rPr>
              <a:t>(Slide 4). What differences can </a:t>
            </a:r>
            <a:r>
              <a:rPr lang="en-US" sz="1200" kern="1200" dirty="0" smtClean="0">
                <a:solidFill>
                  <a:schemeClr val="tx1"/>
                </a:solidFill>
                <a:effectLst/>
                <a:latin typeface="+mn-lt"/>
                <a:ea typeface="+mn-ea"/>
                <a:cs typeface="+mn-cs"/>
              </a:rPr>
              <a:t>you</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point </a:t>
            </a:r>
            <a:r>
              <a:rPr lang="en-US" sz="1200" kern="1200" dirty="0" smtClean="0">
                <a:solidFill>
                  <a:schemeClr val="tx1"/>
                </a:solidFill>
                <a:effectLst/>
                <a:latin typeface="+mn-lt"/>
                <a:ea typeface="+mn-ea"/>
                <a:cs typeface="+mn-cs"/>
              </a:rPr>
              <a:t>out? Look at dress, expression, and the feeling that each picture conveys to you—is it serious, romantic, or straightforward? Are there props or symbols that represent the subjects? Do you notice any other unusual elements in the pictures? </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Benjamin and Eleanor </a:t>
            </a:r>
            <a:r>
              <a:rPr lang="en-US" sz="1200" i="1" kern="1200" dirty="0" err="1" smtClean="0">
                <a:solidFill>
                  <a:schemeClr val="tx1"/>
                </a:solidFill>
                <a:effectLst/>
                <a:latin typeface="+mn-lt"/>
                <a:ea typeface="+mn-ea"/>
                <a:cs typeface="+mn-cs"/>
              </a:rPr>
              <a:t>Ridgely</a:t>
            </a:r>
            <a:r>
              <a:rPr lang="en-US" sz="1200" i="1" kern="1200" dirty="0" smtClean="0">
                <a:solidFill>
                  <a:schemeClr val="tx1"/>
                </a:solidFill>
                <a:effectLst/>
                <a:latin typeface="+mn-lt"/>
                <a:ea typeface="+mn-ea"/>
                <a:cs typeface="+mn-cs"/>
              </a:rPr>
              <a:t> Laming</a:t>
            </a:r>
            <a:r>
              <a:rPr lang="en-US" sz="1200" kern="1200" dirty="0" smtClean="0">
                <a:solidFill>
                  <a:schemeClr val="tx1"/>
                </a:solidFill>
                <a:effectLst/>
                <a:latin typeface="+mn-lt"/>
                <a:ea typeface="+mn-ea"/>
                <a:cs typeface="+mn-cs"/>
              </a:rPr>
              <a:t> and some of its details are inspired by a romantic poem from the Italian baroque period (</a:t>
            </a:r>
            <a:r>
              <a:rPr lang="en-US" sz="1200" i="1" kern="1200" dirty="0" smtClean="0">
                <a:solidFill>
                  <a:schemeClr val="tx1"/>
                </a:solidFill>
                <a:effectLst/>
                <a:latin typeface="+mn-lt"/>
                <a:ea typeface="+mn-ea"/>
                <a:cs typeface="+mn-cs"/>
              </a:rPr>
              <a:t>La </a:t>
            </a:r>
            <a:r>
              <a:rPr lang="en-US" sz="1200" i="1" kern="1200" dirty="0" err="1" smtClean="0">
                <a:solidFill>
                  <a:schemeClr val="tx1"/>
                </a:solidFill>
                <a:effectLst/>
                <a:latin typeface="+mn-lt"/>
                <a:ea typeface="+mn-ea"/>
                <a:cs typeface="+mn-cs"/>
              </a:rPr>
              <a:t>Gerusalemme</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liberata</a:t>
            </a:r>
            <a:r>
              <a:rPr lang="en-US" sz="1200" kern="1200" dirty="0" smtClean="0">
                <a:solidFill>
                  <a:schemeClr val="tx1"/>
                </a:solidFill>
                <a:effectLst/>
                <a:latin typeface="+mn-lt"/>
                <a:ea typeface="+mn-ea"/>
                <a:cs typeface="+mn-cs"/>
              </a:rPr>
              <a:t> by </a:t>
            </a:r>
            <a:r>
              <a:rPr lang="en-US" sz="1200" kern="1200" dirty="0" err="1" smtClean="0">
                <a:solidFill>
                  <a:schemeClr val="tx1"/>
                </a:solidFill>
                <a:effectLst/>
                <a:latin typeface="+mn-lt"/>
                <a:ea typeface="+mn-ea"/>
                <a:cs typeface="+mn-cs"/>
              </a:rPr>
              <a:t>Torquato</a:t>
            </a:r>
            <a:r>
              <a:rPr lang="en-US" sz="1200" kern="1200" dirty="0" smtClean="0">
                <a:solidFill>
                  <a:schemeClr val="tx1"/>
                </a:solidFill>
                <a:effectLst/>
                <a:latin typeface="+mn-lt"/>
                <a:ea typeface="+mn-ea"/>
                <a:cs typeface="+mn-cs"/>
              </a:rPr>
              <a:t> Tasso) about a couple, </a:t>
            </a:r>
            <a:r>
              <a:rPr lang="en-US" sz="1200" kern="1200" dirty="0" err="1" smtClean="0">
                <a:solidFill>
                  <a:schemeClr val="tx1"/>
                </a:solidFill>
                <a:effectLst/>
                <a:latin typeface="+mn-lt"/>
                <a:ea typeface="+mn-ea"/>
                <a:cs typeface="+mn-cs"/>
              </a:rPr>
              <a:t>Rinaldo</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Armida</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a:t>
            </a:r>
            <a:r>
              <a:rPr lang="en-US" sz="1200" kern="1200" dirty="0" err="1" smtClean="0">
                <a:solidFill>
                  <a:schemeClr val="tx1"/>
                </a:solidFill>
                <a:effectLst/>
                <a:latin typeface="+mn-lt"/>
                <a:ea typeface="+mn-ea"/>
                <a:cs typeface="+mn-cs"/>
              </a:rPr>
              <a:t>Lamings</a:t>
            </a:r>
            <a:r>
              <a:rPr lang="en-US" sz="1200" kern="1200" dirty="0" smtClean="0">
                <a:solidFill>
                  <a:schemeClr val="tx1"/>
                </a:solidFill>
                <a:effectLst/>
                <a:latin typeface="+mn-lt"/>
                <a:ea typeface="+mn-ea"/>
                <a:cs typeface="+mn-cs"/>
              </a:rPr>
              <a:t> were wealthy merchants who lived on an expansive estate near Baltimore. Eleanor </a:t>
            </a:r>
            <a:r>
              <a:rPr lang="en-US" sz="1200" kern="1200" dirty="0" err="1" smtClean="0">
                <a:solidFill>
                  <a:schemeClr val="tx1"/>
                </a:solidFill>
                <a:effectLst/>
                <a:latin typeface="+mn-lt"/>
                <a:ea typeface="+mn-ea"/>
                <a:cs typeface="+mn-cs"/>
              </a:rPr>
              <a:t>Ridgely</a:t>
            </a:r>
            <a:r>
              <a:rPr lang="en-US" sz="1200" kern="1200" dirty="0" smtClean="0">
                <a:solidFill>
                  <a:schemeClr val="tx1"/>
                </a:solidFill>
                <a:effectLst/>
                <a:latin typeface="+mn-lt"/>
                <a:ea typeface="+mn-ea"/>
                <a:cs typeface="+mn-cs"/>
              </a:rPr>
              <a:t> Laming was related to Eliza </a:t>
            </a:r>
            <a:r>
              <a:rPr lang="en-US" sz="1200" kern="1200" dirty="0" err="1" smtClean="0">
                <a:solidFill>
                  <a:schemeClr val="tx1"/>
                </a:solidFill>
                <a:effectLst/>
                <a:latin typeface="+mn-lt"/>
                <a:ea typeface="+mn-ea"/>
                <a:cs typeface="+mn-cs"/>
              </a:rPr>
              <a:t>Ridgely</a:t>
            </a:r>
            <a:r>
              <a:rPr lang="en-US" sz="1200" kern="1200" dirty="0" smtClean="0">
                <a:solidFill>
                  <a:schemeClr val="tx1"/>
                </a:solidFill>
                <a:effectLst/>
                <a:latin typeface="+mn-lt"/>
                <a:ea typeface="+mn-ea"/>
                <a:cs typeface="+mn-cs"/>
              </a:rPr>
              <a:t>, pictured in an 1818 portrait by Thomas Sully (Slide 8). The </a:t>
            </a:r>
            <a:r>
              <a:rPr lang="en-US" sz="1200" kern="1200" dirty="0" err="1" smtClean="0">
                <a:solidFill>
                  <a:schemeClr val="tx1"/>
                </a:solidFill>
                <a:effectLst/>
                <a:latin typeface="+mn-lt"/>
                <a:ea typeface="+mn-ea"/>
                <a:cs typeface="+mn-cs"/>
              </a:rPr>
              <a:t>Ridgelys</a:t>
            </a:r>
            <a:r>
              <a:rPr lang="en-US" sz="1200" kern="1200" dirty="0" smtClean="0">
                <a:solidFill>
                  <a:schemeClr val="tx1"/>
                </a:solidFill>
                <a:effectLst/>
                <a:latin typeface="+mn-lt"/>
                <a:ea typeface="+mn-ea"/>
                <a:cs typeface="+mn-cs"/>
              </a:rPr>
              <a:t> were also a prominent and wealthy Baltimore-area clan.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Peale family formed an artistic dynasty based in Philadelphia. Charles </a:t>
            </a:r>
            <a:r>
              <a:rPr lang="en-US" sz="1200" kern="1200" dirty="0" err="1" smtClean="0">
                <a:solidFill>
                  <a:schemeClr val="tx1"/>
                </a:solidFill>
                <a:effectLst/>
                <a:latin typeface="+mn-lt"/>
                <a:ea typeface="+mn-ea"/>
                <a:cs typeface="+mn-cs"/>
              </a:rPr>
              <a:t>Willson</a:t>
            </a:r>
            <a:r>
              <a:rPr lang="en-US" sz="1200" kern="1200" dirty="0" smtClean="0">
                <a:solidFill>
                  <a:schemeClr val="tx1"/>
                </a:solidFill>
                <a:effectLst/>
                <a:latin typeface="+mn-lt"/>
                <a:ea typeface="+mn-ea"/>
                <a:cs typeface="+mn-cs"/>
              </a:rPr>
              <a:t> Peale studied under Benjamin West and during the revolution served with the Pennsylvania militia. He enjoyed the friendship of the inner circle of founding fathers, such as George Washington and Thomas Jefferson, as well as the Marquis de Lafayette. Charles’s brother James, nephew Charles Peale Polk, and niece Anna </a:t>
            </a:r>
            <a:r>
              <a:rPr lang="en-US" sz="1200" kern="1200" dirty="0" err="1" smtClean="0">
                <a:solidFill>
                  <a:schemeClr val="tx1"/>
                </a:solidFill>
                <a:effectLst/>
                <a:latin typeface="+mn-lt"/>
                <a:ea typeface="+mn-ea"/>
                <a:cs typeface="+mn-cs"/>
              </a:rPr>
              <a:t>Claypoole</a:t>
            </a:r>
            <a:r>
              <a:rPr lang="en-US" sz="1200" kern="1200" dirty="0" smtClean="0">
                <a:solidFill>
                  <a:schemeClr val="tx1"/>
                </a:solidFill>
                <a:effectLst/>
                <a:latin typeface="+mn-lt"/>
                <a:ea typeface="+mn-ea"/>
                <a:cs typeface="+mn-cs"/>
              </a:rPr>
              <a:t> Peale were also painters. Charles </a:t>
            </a:r>
            <a:r>
              <a:rPr lang="en-US" sz="1200" kern="1200" dirty="0" err="1" smtClean="0">
                <a:solidFill>
                  <a:schemeClr val="tx1"/>
                </a:solidFill>
                <a:effectLst/>
                <a:latin typeface="+mn-lt"/>
                <a:ea typeface="+mn-ea"/>
                <a:cs typeface="+mn-cs"/>
              </a:rPr>
              <a:t>Willson</a:t>
            </a:r>
            <a:r>
              <a:rPr lang="en-US" sz="1200" kern="1200" dirty="0" smtClean="0">
                <a:solidFill>
                  <a:schemeClr val="tx1"/>
                </a:solidFill>
                <a:effectLst/>
                <a:latin typeface="+mn-lt"/>
                <a:ea typeface="+mn-ea"/>
                <a:cs typeface="+mn-cs"/>
              </a:rPr>
              <a:t> Peale ambitiously named several of his children after famous European Renaissance and baroque artists: </a:t>
            </a:r>
            <a:r>
              <a:rPr lang="en-US" sz="1200" kern="1200" dirty="0" err="1" smtClean="0">
                <a:solidFill>
                  <a:schemeClr val="tx1"/>
                </a:solidFill>
                <a:effectLst/>
                <a:latin typeface="+mn-lt"/>
                <a:ea typeface="+mn-ea"/>
                <a:cs typeface="+mn-cs"/>
              </a:rPr>
              <a:t>Raphaelle</a:t>
            </a:r>
            <a:r>
              <a:rPr lang="en-US" sz="1200" kern="1200" dirty="0" smtClean="0">
                <a:solidFill>
                  <a:schemeClr val="tx1"/>
                </a:solidFill>
                <a:effectLst/>
                <a:latin typeface="+mn-lt"/>
                <a:ea typeface="+mn-ea"/>
                <a:cs typeface="+mn-cs"/>
              </a:rPr>
              <a:t>, Rembrandt, Rubens, Titian, </a:t>
            </a:r>
            <a:r>
              <a:rPr lang="en-US" sz="1200" kern="1200" dirty="0" err="1" smtClean="0">
                <a:solidFill>
                  <a:schemeClr val="tx1"/>
                </a:solidFill>
                <a:effectLst/>
                <a:latin typeface="+mn-lt"/>
                <a:ea typeface="+mn-ea"/>
                <a:cs typeface="+mn-cs"/>
              </a:rPr>
              <a:t>Rosalba</a:t>
            </a:r>
            <a:r>
              <a:rPr lang="en-US" sz="1200" kern="1200" dirty="0" smtClean="0">
                <a:solidFill>
                  <a:schemeClr val="tx1"/>
                </a:solidFill>
                <a:effectLst/>
                <a:latin typeface="+mn-lt"/>
                <a:ea typeface="+mn-ea"/>
                <a:cs typeface="+mn-cs"/>
              </a:rPr>
              <a:t> (after </a:t>
            </a:r>
            <a:r>
              <a:rPr lang="en-US" sz="1200" kern="1200" dirty="0" err="1" smtClean="0">
                <a:solidFill>
                  <a:schemeClr val="tx1"/>
                </a:solidFill>
                <a:effectLst/>
                <a:latin typeface="+mn-lt"/>
                <a:ea typeface="+mn-ea"/>
                <a:cs typeface="+mn-cs"/>
              </a:rPr>
              <a:t>Rosalba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Carriera</a:t>
            </a:r>
            <a:r>
              <a:rPr lang="en-US" sz="1200" kern="1200" dirty="0" smtClean="0">
                <a:solidFill>
                  <a:schemeClr val="tx1"/>
                </a:solidFill>
                <a:effectLst/>
                <a:latin typeface="+mn-lt"/>
                <a:ea typeface="+mn-ea"/>
                <a:cs typeface="+mn-cs"/>
              </a:rPr>
              <a:t>, a Venetian miniature painter), and </a:t>
            </a:r>
            <a:r>
              <a:rPr lang="en-US" sz="1200" kern="1200" dirty="0" err="1" smtClean="0">
                <a:solidFill>
                  <a:schemeClr val="tx1"/>
                </a:solidFill>
                <a:effectLst/>
                <a:latin typeface="+mn-lt"/>
                <a:ea typeface="+mn-ea"/>
                <a:cs typeface="+mn-cs"/>
              </a:rPr>
              <a:t>Sophonisba</a:t>
            </a:r>
            <a:r>
              <a:rPr lang="en-US" sz="1200" kern="1200" dirty="0" smtClean="0">
                <a:solidFill>
                  <a:schemeClr val="tx1"/>
                </a:solidFill>
                <a:effectLst/>
                <a:latin typeface="+mn-lt"/>
                <a:ea typeface="+mn-ea"/>
                <a:cs typeface="+mn-cs"/>
              </a:rPr>
              <a:t> (after </a:t>
            </a:r>
            <a:r>
              <a:rPr lang="en-US" sz="1200" kern="1200" dirty="0" err="1" smtClean="0">
                <a:solidFill>
                  <a:schemeClr val="tx1"/>
                </a:solidFill>
                <a:effectLst/>
                <a:latin typeface="+mn-lt"/>
                <a:ea typeface="+mn-ea"/>
                <a:cs typeface="+mn-cs"/>
              </a:rPr>
              <a:t>Sofonisba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Anguissola</a:t>
            </a:r>
            <a:r>
              <a:rPr lang="en-US" sz="1200" kern="1200" dirty="0" smtClean="0">
                <a:solidFill>
                  <a:schemeClr val="tx1"/>
                </a:solidFill>
                <a:effectLst/>
                <a:latin typeface="+mn-lt"/>
                <a:ea typeface="+mn-ea"/>
                <a:cs typeface="+mn-cs"/>
              </a:rPr>
              <a:t>, who worked in Rome) were among his 17 children. Several became noted artists or achieved a high level of accomplishment in other fields.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/collection/art-object-page.50684.html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7</a:t>
            </a:fld>
            <a:endParaRPr lang="en-US"/>
          </a:p>
        </p:txBody>
      </p:sp>
    </p:spTree>
    <p:extLst>
      <p:ext uri="{BB962C8B-B14F-4D97-AF65-F5344CB8AC3E}">
        <p14:creationId xmlns:p14="http://schemas.microsoft.com/office/powerpoint/2010/main" val="25280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James Peale, </a:t>
            </a:r>
            <a:r>
              <a:rPr lang="en-US" sz="1200" i="1" kern="1200" dirty="0" smtClean="0">
                <a:solidFill>
                  <a:schemeClr val="tx1"/>
                </a:solidFill>
                <a:effectLst/>
                <a:latin typeface="+mn-lt"/>
                <a:ea typeface="+mn-ea"/>
                <a:cs typeface="+mn-cs"/>
              </a:rPr>
              <a:t>A. T. Kerr, Esquire</a:t>
            </a:r>
            <a:r>
              <a:rPr lang="en-US" sz="1200" kern="1200" dirty="0" smtClean="0">
                <a:solidFill>
                  <a:schemeClr val="tx1"/>
                </a:solidFill>
                <a:effectLst/>
                <a:latin typeface="+mn-lt"/>
                <a:ea typeface="+mn-ea"/>
                <a:cs typeface="+mn-cs"/>
              </a:rPr>
              <a:t>, 1798, watercolor on ivory, support (irregular): 7.78 × 6.19 cm (3 1/16 × 2 7/16 in.), National Gallery of Art, Washington, Corcoran Collection (Bequest of Sarah A. </a:t>
            </a:r>
            <a:r>
              <a:rPr lang="en-US" sz="1200" kern="1200" dirty="0" err="1" smtClean="0">
                <a:solidFill>
                  <a:schemeClr val="tx1"/>
                </a:solidFill>
                <a:effectLst/>
                <a:latin typeface="+mn-lt"/>
                <a:ea typeface="+mn-ea"/>
                <a:cs typeface="+mn-cs"/>
              </a:rPr>
              <a:t>Hagner</a:t>
            </a:r>
            <a:r>
              <a:rPr lang="en-US" sz="1200" kern="1200" dirty="0" smtClean="0">
                <a:solidFill>
                  <a:schemeClr val="tx1"/>
                </a:solidFill>
                <a:effectLst/>
                <a:latin typeface="+mn-lt"/>
                <a:ea typeface="+mn-ea"/>
                <a:cs typeface="+mn-cs"/>
              </a:rPr>
              <a:t>), 2015.19.2480</a:t>
            </a:r>
          </a:p>
          <a:p>
            <a:r>
              <a:rPr lang="en-US" sz="1200" kern="1200" dirty="0" smtClean="0">
                <a:solidFill>
                  <a:schemeClr val="tx1"/>
                </a:solidFill>
                <a:effectLst/>
                <a:latin typeface="+mn-lt"/>
                <a:ea typeface="+mn-ea"/>
                <a:cs typeface="+mn-cs"/>
              </a:rPr>
              <a:t>(right) James Peale, </a:t>
            </a:r>
            <a:r>
              <a:rPr lang="en-US" sz="1200" i="1" kern="1200" dirty="0" smtClean="0">
                <a:solidFill>
                  <a:schemeClr val="tx1"/>
                </a:solidFill>
                <a:effectLst/>
                <a:latin typeface="+mn-lt"/>
                <a:ea typeface="+mn-ea"/>
                <a:cs typeface="+mn-cs"/>
              </a:rPr>
              <a:t>Marcia Burns</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watercolor on ivory, 1797, support (irregular): 7.3 × 5.87 cm (2 7/8 × 2 5/16 in.), National Gallery of Art, Washington, Corcoran Collection (Gift of Mrs. Philip Hinkle), 2015.19.2478</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two portraits (single works unrelated to one another) are pocket-size and meant to be worn or carried on a chain. Each is a tiny watercolor painting meticulously executed on ivory, a slippery surface upon which to paint, and preserved under glass. The medium of ivory was thought to lend luminosity to such portraits. The reverse side of each miniature contains intricately woven locks of hair, preserved under glass with gold filigree initials affixed to each. (You may view images of the backs of the miniatures on the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 The locks underscored the intimate nature of the tokens as personal keepsakes of their owners; social conventions prescribed that miniatures be exchanged only between spouses and family members. On the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 you can see a painting of a woman, </a:t>
            </a:r>
            <a:r>
              <a:rPr lang="en-US" sz="1200" i="1" kern="1200" dirty="0" smtClean="0">
                <a:solidFill>
                  <a:schemeClr val="tx1"/>
                </a:solidFill>
                <a:effectLst/>
                <a:latin typeface="+mn-lt"/>
                <a:ea typeface="+mn-ea"/>
                <a:cs typeface="+mn-cs"/>
              </a:rPr>
              <a:t>Deborah </a:t>
            </a:r>
            <a:r>
              <a:rPr lang="en-US" sz="1200" i="1" kern="1200" dirty="0" err="1" smtClean="0">
                <a:solidFill>
                  <a:schemeClr val="tx1"/>
                </a:solidFill>
                <a:effectLst/>
                <a:latin typeface="+mn-lt"/>
                <a:ea typeface="+mn-ea"/>
                <a:cs typeface="+mn-cs"/>
              </a:rPr>
              <a:t>McClenachan</a:t>
            </a:r>
            <a:r>
              <a:rPr lang="en-US" sz="1200" i="1" kern="1200" dirty="0" smtClean="0">
                <a:solidFill>
                  <a:schemeClr val="tx1"/>
                </a:solidFill>
                <a:effectLst/>
                <a:latin typeface="+mn-lt"/>
                <a:ea typeface="+mn-ea"/>
                <a:cs typeface="+mn-cs"/>
              </a:rPr>
              <a:t> (Mrs. Walter Stewart)</a:t>
            </a:r>
            <a:r>
              <a:rPr lang="en-US" sz="1200" kern="1200" dirty="0" smtClean="0">
                <a:solidFill>
                  <a:schemeClr val="tx1"/>
                </a:solidFill>
                <a:effectLst/>
                <a:latin typeface="+mn-lt"/>
                <a:ea typeface="+mn-ea"/>
                <a:cs typeface="+mn-cs"/>
              </a:rPr>
              <a:t>, 1782, by Charles </a:t>
            </a:r>
            <a:r>
              <a:rPr lang="en-US" sz="1200" kern="1200" dirty="0" err="1" smtClean="0">
                <a:solidFill>
                  <a:schemeClr val="tx1"/>
                </a:solidFill>
                <a:effectLst/>
                <a:latin typeface="+mn-lt"/>
                <a:ea typeface="+mn-ea"/>
                <a:cs typeface="+mn-cs"/>
              </a:rPr>
              <a:t>Willson</a:t>
            </a:r>
            <a:r>
              <a:rPr lang="en-US" sz="1200" kern="1200" dirty="0" smtClean="0">
                <a:solidFill>
                  <a:schemeClr val="tx1"/>
                </a:solidFill>
                <a:effectLst/>
                <a:latin typeface="+mn-lt"/>
                <a:ea typeface="+mn-ea"/>
                <a:cs typeface="+mn-cs"/>
              </a:rPr>
              <a:t> Peale wearing portrait miniatures of her husband and father.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miniature at right is presumed to be Marcia Burns (or </a:t>
            </a:r>
            <a:r>
              <a:rPr lang="en-US" sz="1200" kern="1200" dirty="0" err="1" smtClean="0">
                <a:solidFill>
                  <a:schemeClr val="tx1"/>
                </a:solidFill>
                <a:effectLst/>
                <a:latin typeface="+mn-lt"/>
                <a:ea typeface="+mn-ea"/>
                <a:cs typeface="+mn-cs"/>
              </a:rPr>
              <a:t>Burnes</a:t>
            </a:r>
            <a:r>
              <a:rPr lang="en-US" sz="1200" kern="1200" dirty="0" smtClean="0">
                <a:solidFill>
                  <a:schemeClr val="tx1"/>
                </a:solidFill>
                <a:effectLst/>
                <a:latin typeface="+mn-lt"/>
                <a:ea typeface="+mn-ea"/>
                <a:cs typeface="+mn-cs"/>
              </a:rPr>
              <a:t>), from a wealthy family that owned much of the land that was eventually purchased by the federal government to create Washington, DC. By 1802, she was married to a US representative from New York, John P. Van Ness. Van Ness later served in a military capacity and as mayor of Washington, DC. The miniature at left, </a:t>
            </a:r>
            <a:r>
              <a:rPr lang="en-US" sz="1200" i="1" kern="1200" dirty="0" smtClean="0">
                <a:solidFill>
                  <a:schemeClr val="tx1"/>
                </a:solidFill>
                <a:effectLst/>
                <a:latin typeface="+mn-lt"/>
                <a:ea typeface="+mn-ea"/>
                <a:cs typeface="+mn-cs"/>
              </a:rPr>
              <a:t>A. T. Kerr, Esquire</a:t>
            </a:r>
            <a:r>
              <a:rPr lang="en-US" sz="1200" kern="1200" dirty="0" smtClean="0">
                <a:solidFill>
                  <a:schemeClr val="tx1"/>
                </a:solidFill>
                <a:effectLst/>
                <a:latin typeface="+mn-lt"/>
                <a:ea typeface="+mn-ea"/>
                <a:cs typeface="+mn-cs"/>
              </a:rPr>
              <a:t>, may portray Alexander Kerr, a banker in Washington, DC.</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James Peale (1749–1831) was a member of the multiply talented Peale family of artists, scientists, inventors, and patriots (who served in the Revolutionary War) prominent in Philadelphia and the mid-Atlantic region during the late 18th and early 19th centuries. (See the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 for a portrait of the artist.) At the time that these two miniatures were painted (1797 and 1798), James Peale was at the height of his career. He painted many of the country’s founders, military figures, and other prominent (and wealthy) people including George Washington, James Monroe, and Andrew Jackson. Family members also frequently sat for portraits. Peale specialized in portrait miniatures (in addition to still </a:t>
            </a:r>
            <a:r>
              <a:rPr lang="en-US" sz="1200" kern="1200" dirty="0" err="1" smtClean="0">
                <a:solidFill>
                  <a:schemeClr val="tx1"/>
                </a:solidFill>
                <a:effectLst/>
                <a:latin typeface="+mn-lt"/>
                <a:ea typeface="+mn-ea"/>
                <a:cs typeface="+mn-cs"/>
              </a:rPr>
              <a:t>lifes</a:t>
            </a:r>
            <a:r>
              <a:rPr lang="en-US" sz="1200" kern="1200" dirty="0" smtClean="0">
                <a:solidFill>
                  <a:schemeClr val="tx1"/>
                </a:solidFill>
                <a:effectLst/>
                <a:latin typeface="+mn-lt"/>
                <a:ea typeface="+mn-ea"/>
                <a:cs typeface="+mn-cs"/>
              </a:rPr>
              <a:t> and regular-sized portraits), painting over 200 in his lifetime. In the family tradition, Peale trained his daughter, Anna </a:t>
            </a:r>
            <a:r>
              <a:rPr lang="en-US" sz="1200" kern="1200" dirty="0" err="1" smtClean="0">
                <a:solidFill>
                  <a:schemeClr val="tx1"/>
                </a:solidFill>
                <a:effectLst/>
                <a:latin typeface="+mn-lt"/>
                <a:ea typeface="+mn-ea"/>
                <a:cs typeface="+mn-cs"/>
              </a:rPr>
              <a:t>Claypoole</a:t>
            </a:r>
            <a:r>
              <a:rPr lang="en-US" sz="1200" kern="1200" dirty="0" smtClean="0">
                <a:solidFill>
                  <a:schemeClr val="tx1"/>
                </a:solidFill>
                <a:effectLst/>
                <a:latin typeface="+mn-lt"/>
                <a:ea typeface="+mn-ea"/>
                <a:cs typeface="+mn-cs"/>
              </a:rPr>
              <a:t> Peale, in the art, and she succeeded him as a successful and in-demand portrait miniaturist in her own right. Miniatures became popular in the United States as the number of wealthy individuals grew, and through a desire for remembrances of loved ones in times of separation—whether due to distance, war, travel, or even death.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/collection/art-object-page.177628.html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/collection/art-object-page.177719.html</a:t>
            </a:r>
          </a:p>
        </p:txBody>
      </p:sp>
      <p:sp>
        <p:nvSpPr>
          <p:cNvPr id="4" name="Slide Number Placeholder 3"/>
          <p:cNvSpPr>
            <a:spLocks noGrp="1"/>
          </p:cNvSpPr>
          <p:nvPr>
            <p:ph type="sldNum" sz="quarter" idx="10"/>
          </p:nvPr>
        </p:nvSpPr>
        <p:spPr/>
        <p:txBody>
          <a:bodyPr/>
          <a:lstStyle/>
          <a:p>
            <a:fld id="{A7A0A96E-F536-9A45-A4FA-2B3748BF754E}" type="slidenum">
              <a:rPr lang="en-US" smtClean="0"/>
              <a:t>8</a:t>
            </a:fld>
            <a:endParaRPr lang="en-US"/>
          </a:p>
        </p:txBody>
      </p:sp>
    </p:spTree>
    <p:extLst>
      <p:ext uri="{BB962C8B-B14F-4D97-AF65-F5344CB8AC3E}">
        <p14:creationId xmlns:p14="http://schemas.microsoft.com/office/powerpoint/2010/main" val="3488754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Joshua Johnson, </a:t>
            </a:r>
            <a:r>
              <a:rPr lang="en-US" sz="1200" i="1" kern="1200" dirty="0" smtClean="0">
                <a:solidFill>
                  <a:schemeClr val="tx1"/>
                </a:solidFill>
                <a:effectLst/>
                <a:latin typeface="+mn-lt"/>
                <a:ea typeface="+mn-ea"/>
                <a:cs typeface="+mn-cs"/>
              </a:rPr>
              <a:t>Grace Allison McCurdy (Mrs. Hugh McCurdy) and Her Daughters, Mary Jane and Letitia Grace</a:t>
            </a:r>
            <a:r>
              <a:rPr lang="en-US" sz="1200" kern="1200" dirty="0" smtClean="0">
                <a:solidFill>
                  <a:schemeClr val="tx1"/>
                </a:solidFill>
                <a:effectLst/>
                <a:latin typeface="+mn-lt"/>
                <a:ea typeface="+mn-ea"/>
                <a:cs typeface="+mn-cs"/>
              </a:rPr>
              <a:t>, c. 1806, oil on canvas, overall: 110.8 × 98.8 cm (43 5/8 × 38 7/8 in.), framed: 125.57 × 113.51 × 8.1 cm (49 7/16 × 44 11/16 × 3 3/16 in.), National Gallery of Art, Washington, Corcoran Collection (Museum Purchase through the gifts of William Wilson Corcoran, Elizabeth Donner </a:t>
            </a:r>
            <a:r>
              <a:rPr lang="en-US" sz="1200" kern="1200" dirty="0" err="1" smtClean="0">
                <a:solidFill>
                  <a:schemeClr val="tx1"/>
                </a:solidFill>
                <a:effectLst/>
                <a:latin typeface="+mn-lt"/>
                <a:ea typeface="+mn-ea"/>
                <a:cs typeface="+mn-cs"/>
              </a:rPr>
              <a:t>Norment</a:t>
            </a:r>
            <a:r>
              <a:rPr lang="en-US" sz="1200" kern="1200" dirty="0" smtClean="0">
                <a:solidFill>
                  <a:schemeClr val="tx1"/>
                </a:solidFill>
                <a:effectLst/>
                <a:latin typeface="+mn-lt"/>
                <a:ea typeface="+mn-ea"/>
                <a:cs typeface="+mn-cs"/>
              </a:rPr>
              <a:t>, Francis Biddle, Erich Cohn, </a:t>
            </a:r>
            <a:r>
              <a:rPr lang="en-US" sz="1200" kern="1200" dirty="0" err="1" smtClean="0">
                <a:solidFill>
                  <a:schemeClr val="tx1"/>
                </a:solidFill>
                <a:effectLst/>
                <a:latin typeface="+mn-lt"/>
                <a:ea typeface="+mn-ea"/>
                <a:cs typeface="+mn-cs"/>
              </a:rPr>
              <a:t>Hardinge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Scholle</a:t>
            </a:r>
            <a:r>
              <a:rPr lang="en-US" sz="1200" kern="1200" dirty="0" smtClean="0">
                <a:solidFill>
                  <a:schemeClr val="tx1"/>
                </a:solidFill>
                <a:effectLst/>
                <a:latin typeface="+mn-lt"/>
                <a:ea typeface="+mn-ea"/>
                <a:cs typeface="+mn-cs"/>
              </a:rPr>
              <a:t> and the William A. Clark Fund), 2014.136.146</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Joshua Johnson was among the first African American artists to achieve professional success and recognition in the United States during the early part of the 19th century. He was enslaved for part of his life and emancipated in the 1780s. While establishing his career as a painter, he was listed in Baltimore city records, where he lived, as a “Free Householder of </a:t>
            </a:r>
            <a:r>
              <a:rPr lang="en-US" sz="1200" kern="1200" dirty="0" err="1" smtClean="0">
                <a:solidFill>
                  <a:schemeClr val="tx1"/>
                </a:solidFill>
                <a:effectLst/>
                <a:latin typeface="+mn-lt"/>
                <a:ea typeface="+mn-ea"/>
                <a:cs typeface="+mn-cs"/>
              </a:rPr>
              <a:t>Colour</a:t>
            </a:r>
            <a:r>
              <a:rPr lang="en-US" sz="1200" kern="1200" dirty="0" smtClean="0">
                <a:solidFill>
                  <a:schemeClr val="tx1"/>
                </a:solidFill>
                <a:effectLst/>
                <a:latin typeface="+mn-lt"/>
                <a:ea typeface="+mn-ea"/>
                <a:cs typeface="+mn-cs"/>
              </a:rPr>
              <a:t>.” He may have studied with Charles Peale Polk, the nephew of Charles </a:t>
            </a:r>
            <a:r>
              <a:rPr lang="en-US" sz="1200" kern="1200" dirty="0" err="1" smtClean="0">
                <a:solidFill>
                  <a:schemeClr val="tx1"/>
                </a:solidFill>
                <a:effectLst/>
                <a:latin typeface="+mn-lt"/>
                <a:ea typeface="+mn-ea"/>
                <a:cs typeface="+mn-cs"/>
              </a:rPr>
              <a:t>Willson</a:t>
            </a:r>
            <a:r>
              <a:rPr lang="en-US" sz="1200" kern="1200" dirty="0" smtClean="0">
                <a:solidFill>
                  <a:schemeClr val="tx1"/>
                </a:solidFill>
                <a:effectLst/>
                <a:latin typeface="+mn-lt"/>
                <a:ea typeface="+mn-ea"/>
                <a:cs typeface="+mn-cs"/>
              </a:rPr>
              <a:t> Peale, from a family of prominent Philadelphia artists. (See Slide 7, Charles </a:t>
            </a:r>
            <a:r>
              <a:rPr lang="en-US" sz="1200" kern="1200" dirty="0" err="1" smtClean="0">
                <a:solidFill>
                  <a:schemeClr val="tx1"/>
                </a:solidFill>
                <a:effectLst/>
                <a:latin typeface="+mn-lt"/>
                <a:ea typeface="+mn-ea"/>
                <a:cs typeface="+mn-cs"/>
              </a:rPr>
              <a:t>Willson</a:t>
            </a:r>
            <a:r>
              <a:rPr lang="en-US" sz="1200" kern="1200" dirty="0" smtClean="0">
                <a:solidFill>
                  <a:schemeClr val="tx1"/>
                </a:solidFill>
                <a:effectLst/>
                <a:latin typeface="+mn-lt"/>
                <a:ea typeface="+mn-ea"/>
                <a:cs typeface="+mn-cs"/>
              </a:rPr>
              <a:t> Peale’s </a:t>
            </a:r>
            <a:r>
              <a:rPr lang="en-US" sz="1200" i="1" kern="1200" dirty="0" smtClean="0">
                <a:solidFill>
                  <a:schemeClr val="tx1"/>
                </a:solidFill>
                <a:effectLst/>
                <a:latin typeface="+mn-lt"/>
                <a:ea typeface="+mn-ea"/>
                <a:cs typeface="+mn-cs"/>
              </a:rPr>
              <a:t>Benjamin and Eleanor </a:t>
            </a:r>
            <a:r>
              <a:rPr lang="en-US" sz="1200" i="1" kern="1200" dirty="0" err="1" smtClean="0">
                <a:solidFill>
                  <a:schemeClr val="tx1"/>
                </a:solidFill>
                <a:effectLst/>
                <a:latin typeface="+mn-lt"/>
                <a:ea typeface="+mn-ea"/>
                <a:cs typeface="+mn-cs"/>
              </a:rPr>
              <a:t>Ridgely</a:t>
            </a:r>
            <a:r>
              <a:rPr lang="en-US" sz="1200" i="1" kern="1200" dirty="0" smtClean="0">
                <a:solidFill>
                  <a:schemeClr val="tx1"/>
                </a:solidFill>
                <a:effectLst/>
                <a:latin typeface="+mn-lt"/>
                <a:ea typeface="+mn-ea"/>
                <a:cs typeface="+mn-cs"/>
              </a:rPr>
              <a:t> Laming, </a:t>
            </a:r>
            <a:r>
              <a:rPr lang="en-US" sz="1200" kern="1200" dirty="0" smtClean="0">
                <a:solidFill>
                  <a:schemeClr val="tx1"/>
                </a:solidFill>
                <a:effectLst/>
                <a:latin typeface="+mn-lt"/>
                <a:ea typeface="+mn-ea"/>
                <a:cs typeface="+mn-cs"/>
              </a:rPr>
              <a:t>1788,</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Slide 16, Rembrandt Peale’s portrait of his brother, </a:t>
            </a:r>
            <a:r>
              <a:rPr lang="en-US" sz="1200" i="1" kern="1200" dirty="0" smtClean="0">
                <a:solidFill>
                  <a:schemeClr val="tx1"/>
                </a:solidFill>
                <a:effectLst/>
                <a:latin typeface="+mn-lt"/>
                <a:ea typeface="+mn-ea"/>
                <a:cs typeface="+mn-cs"/>
              </a:rPr>
              <a:t>Rubens Peale with a Geranium</a:t>
            </a:r>
            <a:r>
              <a:rPr lang="en-US" sz="1200" kern="1200" dirty="0" smtClean="0">
                <a:solidFill>
                  <a:schemeClr val="tx1"/>
                </a:solidFill>
                <a:effectLst/>
                <a:latin typeface="+mn-lt"/>
                <a:ea typeface="+mn-ea"/>
                <a:cs typeface="+mn-cs"/>
              </a:rPr>
              <a:t>, 1801.) While Johnson’s subjects were largely white, there are two known portraits of African American subjects. You may find one of the portraits on the associated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/collection/art-object-page.166457.html</a:t>
            </a:r>
          </a:p>
        </p:txBody>
      </p:sp>
      <p:sp>
        <p:nvSpPr>
          <p:cNvPr id="4" name="Slide Number Placeholder 3"/>
          <p:cNvSpPr>
            <a:spLocks noGrp="1"/>
          </p:cNvSpPr>
          <p:nvPr>
            <p:ph type="sldNum" sz="quarter" idx="10"/>
          </p:nvPr>
        </p:nvSpPr>
        <p:spPr/>
        <p:txBody>
          <a:bodyPr/>
          <a:lstStyle/>
          <a:p>
            <a:fld id="{A7A0A96E-F536-9A45-A4FA-2B3748BF754E}" type="slidenum">
              <a:rPr lang="en-US" smtClean="0"/>
              <a:t>9</a:t>
            </a:fld>
            <a:endParaRPr lang="en-US"/>
          </a:p>
        </p:txBody>
      </p:sp>
    </p:spTree>
    <p:extLst>
      <p:ext uri="{BB962C8B-B14F-4D97-AF65-F5344CB8AC3E}">
        <p14:creationId xmlns:p14="http://schemas.microsoft.com/office/powerpoint/2010/main" val="2734492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Thomas Sully, </a:t>
            </a:r>
            <a:r>
              <a:rPr lang="en-US" sz="1200" i="1" kern="1200" dirty="0" smtClean="0">
                <a:solidFill>
                  <a:schemeClr val="tx1"/>
                </a:solidFill>
                <a:effectLst/>
                <a:latin typeface="+mn-lt"/>
                <a:ea typeface="+mn-ea"/>
                <a:cs typeface="+mn-cs"/>
              </a:rPr>
              <a:t>Lady with a Harp: Eliza </a:t>
            </a:r>
            <a:r>
              <a:rPr lang="en-US" sz="1200" i="1" kern="1200" dirty="0" err="1" smtClean="0">
                <a:solidFill>
                  <a:schemeClr val="tx1"/>
                </a:solidFill>
                <a:effectLst/>
                <a:latin typeface="+mn-lt"/>
                <a:ea typeface="+mn-ea"/>
                <a:cs typeface="+mn-cs"/>
              </a:rPr>
              <a:t>Ridgely</a:t>
            </a:r>
            <a:r>
              <a:rPr lang="en-US" sz="1200" kern="1200" dirty="0" smtClean="0">
                <a:solidFill>
                  <a:schemeClr val="tx1"/>
                </a:solidFill>
                <a:effectLst/>
                <a:latin typeface="+mn-lt"/>
                <a:ea typeface="+mn-ea"/>
                <a:cs typeface="+mn-cs"/>
              </a:rPr>
              <a:t>, 1818, oil on canvas, overall: 214.5 × 142.5 cm (84 7/16 × 56 1/8 in.), framed: 242.6 × 172.1 × 9.8 cm (95 1/2 × 67 3/4 × 3 7/8 in.), National Gallery of Art, Washington, Gift of Maude </a:t>
            </a:r>
            <a:r>
              <a:rPr lang="en-US" sz="1200" kern="1200" dirty="0" err="1" smtClean="0">
                <a:solidFill>
                  <a:schemeClr val="tx1"/>
                </a:solidFill>
                <a:effectLst/>
                <a:latin typeface="+mn-lt"/>
                <a:ea typeface="+mn-ea"/>
                <a:cs typeface="+mn-cs"/>
              </a:rPr>
              <a:t>Monell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Vetlesen</a:t>
            </a:r>
            <a:r>
              <a:rPr lang="en-US" sz="1200" kern="1200" dirty="0" smtClean="0">
                <a:solidFill>
                  <a:schemeClr val="tx1"/>
                </a:solidFill>
                <a:effectLst/>
                <a:latin typeface="+mn-lt"/>
                <a:ea typeface="+mn-ea"/>
                <a:cs typeface="+mn-cs"/>
              </a:rPr>
              <a:t>, 1945.9.1</a:t>
            </a:r>
          </a:p>
          <a:p>
            <a:r>
              <a:rPr lang="en-US" sz="1200" kern="1200" dirty="0" smtClean="0">
                <a:solidFill>
                  <a:schemeClr val="tx1"/>
                </a:solidFill>
                <a:effectLst/>
                <a:latin typeface="+mn-lt"/>
                <a:ea typeface="+mn-ea"/>
                <a:cs typeface="+mn-cs"/>
              </a:rPr>
              <a:t>(right) Thomas Sully,</a:t>
            </a:r>
            <a:r>
              <a:rPr lang="en-US" sz="1200" i="1" kern="1200" dirty="0" smtClean="0">
                <a:solidFill>
                  <a:schemeClr val="tx1"/>
                </a:solidFill>
                <a:effectLst/>
                <a:latin typeface="+mn-lt"/>
                <a:ea typeface="+mn-ea"/>
                <a:cs typeface="+mn-cs"/>
              </a:rPr>
              <a:t> Self-Portrait</a:t>
            </a:r>
            <a:r>
              <a:rPr lang="en-US" sz="1200" kern="1200" dirty="0" smtClean="0">
                <a:solidFill>
                  <a:schemeClr val="tx1"/>
                </a:solidFill>
                <a:effectLst/>
                <a:latin typeface="+mn-lt"/>
                <a:ea typeface="+mn-ea"/>
                <a:cs typeface="+mn-cs"/>
              </a:rPr>
              <a:t>, 1850, oil on canvas, overall: 76.84 × 63.98 cm (30 1/4 × 25 3/16 in.), framed: 97.79 × 85.41 × 10.8 cm (38 1/2 × 33 5/8 × 4 1/4 in.), National Gallery of Art, Washington, Corcoran Collection (Gift of William Wilson Corcoran), 2015.19.112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Only the wealthiest families could afford a grand portrait like </a:t>
            </a:r>
            <a:r>
              <a:rPr lang="en-US" sz="1200" i="1" kern="1200" dirty="0" smtClean="0">
                <a:solidFill>
                  <a:schemeClr val="tx1"/>
                </a:solidFill>
                <a:effectLst/>
                <a:latin typeface="+mn-lt"/>
                <a:ea typeface="+mn-ea"/>
                <a:cs typeface="+mn-cs"/>
              </a:rPr>
              <a:t>Lady with a Harp</a:t>
            </a:r>
            <a:r>
              <a:rPr lang="en-US" sz="1200" kern="1200" dirty="0" smtClean="0">
                <a:solidFill>
                  <a:schemeClr val="tx1"/>
                </a:solidFill>
                <a:effectLst/>
                <a:latin typeface="+mn-lt"/>
                <a:ea typeface="+mn-ea"/>
                <a:cs typeface="+mn-cs"/>
              </a:rPr>
              <a:t>, which is 7 feet tall. In addition to the expense of the commission, the portrait required a capacious home with wide walls and tall ceilings. Eliza </a:t>
            </a:r>
            <a:r>
              <a:rPr lang="en-US" sz="1200" kern="1200" dirty="0" err="1" smtClean="0">
                <a:solidFill>
                  <a:schemeClr val="tx1"/>
                </a:solidFill>
                <a:effectLst/>
                <a:latin typeface="+mn-lt"/>
                <a:ea typeface="+mn-ea"/>
                <a:cs typeface="+mn-cs"/>
              </a:rPr>
              <a:t>Ridgely</a:t>
            </a:r>
            <a:r>
              <a:rPr lang="en-US" sz="1200" kern="1200" dirty="0" smtClean="0">
                <a:solidFill>
                  <a:schemeClr val="tx1"/>
                </a:solidFill>
                <a:effectLst/>
                <a:latin typeface="+mn-lt"/>
                <a:ea typeface="+mn-ea"/>
                <a:cs typeface="+mn-cs"/>
              </a:rPr>
              <a:t> was a 15-year-old student at a boarding school in Philadelphia. Her father hired Thomas Sully, who was based in Philadelphia, to paint her portrait. At the time, Sully was one of the most popular and prolific portraitists of his age, whose talent lay in his ability to idealize and flatter his sitters. Here, the sitter appears almost like a goddess with her harp, her figure elongated and graceful. When the picture was completed, it was exhibited briefly at the Philadelphia Academy of Fine Art as “Young Lady with a Harp,” and then traveled to its final destination, the family’s home in Towson, Maryland, outside of Baltimore. It was carried there by a young Philadelphian artist, Rembrandt Peale, whose work is represented in Slide 16.</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Eliza </a:t>
            </a:r>
            <a:r>
              <a:rPr lang="en-US" sz="1200" kern="1200" dirty="0" err="1" smtClean="0">
                <a:solidFill>
                  <a:schemeClr val="tx1"/>
                </a:solidFill>
                <a:effectLst/>
                <a:latin typeface="+mn-lt"/>
                <a:ea typeface="+mn-ea"/>
                <a:cs typeface="+mn-cs"/>
              </a:rPr>
              <a:t>Ridgely</a:t>
            </a:r>
            <a:r>
              <a:rPr lang="en-US" sz="1200" kern="1200" dirty="0" smtClean="0">
                <a:solidFill>
                  <a:schemeClr val="tx1"/>
                </a:solidFill>
                <a:effectLst/>
                <a:latin typeface="+mn-lt"/>
                <a:ea typeface="+mn-ea"/>
                <a:cs typeface="+mn-cs"/>
              </a:rPr>
              <a:t> really did play the harp, as staged as this portrait may seem; hers was a rare instrument imported from London for her by her father. At the time, the </a:t>
            </a:r>
            <a:r>
              <a:rPr lang="en-US" sz="1200" kern="1200" dirty="0" err="1" smtClean="0">
                <a:solidFill>
                  <a:schemeClr val="tx1"/>
                </a:solidFill>
                <a:effectLst/>
                <a:latin typeface="+mn-lt"/>
                <a:ea typeface="+mn-ea"/>
                <a:cs typeface="+mn-cs"/>
              </a:rPr>
              <a:t>Ridgely</a:t>
            </a:r>
            <a:r>
              <a:rPr lang="en-US" sz="1200" kern="1200" dirty="0" smtClean="0">
                <a:solidFill>
                  <a:schemeClr val="tx1"/>
                </a:solidFill>
                <a:effectLst/>
                <a:latin typeface="+mn-lt"/>
                <a:ea typeface="+mn-ea"/>
                <a:cs typeface="+mn-cs"/>
              </a:rPr>
              <a:t> family was among the richest in the United States, rivaling George Washington’s. An earlier generation of </a:t>
            </a:r>
            <a:r>
              <a:rPr lang="en-US" sz="1200" kern="1200" dirty="0" err="1" smtClean="0">
                <a:solidFill>
                  <a:schemeClr val="tx1"/>
                </a:solidFill>
                <a:effectLst/>
                <a:latin typeface="+mn-lt"/>
                <a:ea typeface="+mn-ea"/>
                <a:cs typeface="+mn-cs"/>
              </a:rPr>
              <a:t>Ridgelys</a:t>
            </a:r>
            <a:r>
              <a:rPr lang="en-US" sz="1200" kern="1200" dirty="0" smtClean="0">
                <a:solidFill>
                  <a:schemeClr val="tx1"/>
                </a:solidFill>
                <a:effectLst/>
                <a:latin typeface="+mn-lt"/>
                <a:ea typeface="+mn-ea"/>
                <a:cs typeface="+mn-cs"/>
              </a:rPr>
              <a:t> prospered during the Revolutionary War by manufacturing cannons for the patriots. Later generations prospered in agriculture, livestock, and mercantile pursuits and became prominent in politics and government.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Thomas Sully’s self-portrait was completed years after his portrait of Eliza </a:t>
            </a:r>
            <a:r>
              <a:rPr lang="en-US" sz="1200" kern="1200" dirty="0" err="1" smtClean="0">
                <a:solidFill>
                  <a:schemeClr val="tx1"/>
                </a:solidFill>
                <a:effectLst/>
                <a:latin typeface="+mn-lt"/>
                <a:ea typeface="+mn-ea"/>
                <a:cs typeface="+mn-cs"/>
              </a:rPr>
              <a:t>Ridgely</a:t>
            </a:r>
            <a:r>
              <a:rPr lang="en-US" sz="1200" kern="1200" dirty="0" smtClean="0">
                <a:solidFill>
                  <a:schemeClr val="tx1"/>
                </a:solidFill>
                <a:effectLst/>
                <a:latin typeface="+mn-lt"/>
                <a:ea typeface="+mn-ea"/>
                <a:cs typeface="+mn-cs"/>
              </a:rPr>
              <a:t>. Sully was extraordinarily productive during his career, painting some 2,500 works during his lifetime. The images of the two paintings are sized to show their relative proportion to one another.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/collection/art-object-page.32577.html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/collection/art-object-page.177073.html</a:t>
            </a:r>
          </a:p>
          <a:p>
            <a:endParaRPr lang="en-US" dirty="0"/>
          </a:p>
        </p:txBody>
      </p:sp>
      <p:sp>
        <p:nvSpPr>
          <p:cNvPr id="4" name="Slide Number Placeholder 3"/>
          <p:cNvSpPr>
            <a:spLocks noGrp="1"/>
          </p:cNvSpPr>
          <p:nvPr>
            <p:ph type="sldNum" sz="quarter" idx="10"/>
          </p:nvPr>
        </p:nvSpPr>
        <p:spPr/>
        <p:txBody>
          <a:bodyPr/>
          <a:lstStyle/>
          <a:p>
            <a:fld id="{A7A0A96E-F536-9A45-A4FA-2B3748BF754E}" type="slidenum">
              <a:rPr lang="en-US" smtClean="0"/>
              <a:t>10</a:t>
            </a:fld>
            <a:endParaRPr lang="en-US"/>
          </a:p>
        </p:txBody>
      </p:sp>
    </p:spTree>
    <p:extLst>
      <p:ext uri="{BB962C8B-B14F-4D97-AF65-F5344CB8AC3E}">
        <p14:creationId xmlns:p14="http://schemas.microsoft.com/office/powerpoint/2010/main" val="3492192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Portrait of a Ship’s Steward</a:t>
            </a:r>
            <a:r>
              <a:rPr lang="en-US" sz="1200" kern="1200" dirty="0" smtClean="0">
                <a:solidFill>
                  <a:schemeClr val="tx1"/>
                </a:solidFill>
                <a:effectLst/>
                <a:latin typeface="+mn-lt"/>
                <a:ea typeface="+mn-ea"/>
                <a:cs typeface="+mn-cs"/>
              </a:rPr>
              <a:t>, probably 1829, oil on wood, overall: 49.5 × 34.3 cm (19 1/2 × 13 1/2 in.), framed: 56 × 40.9 × 3.8 cm (22 1/16 × 16 1/8 × 1 1/2 in.), National Gallery of Art, Washington, Gift of Edgar William and Bernice Chrysler </a:t>
            </a:r>
            <a:r>
              <a:rPr lang="en-US" sz="1200" kern="1200" dirty="0" err="1" smtClean="0">
                <a:solidFill>
                  <a:schemeClr val="tx1"/>
                </a:solidFill>
                <a:effectLst/>
                <a:latin typeface="+mn-lt"/>
                <a:ea typeface="+mn-ea"/>
                <a:cs typeface="+mn-cs"/>
              </a:rPr>
              <a:t>Garbisch</a:t>
            </a:r>
            <a:r>
              <a:rPr lang="en-US" sz="1200" kern="1200" dirty="0" smtClean="0">
                <a:solidFill>
                  <a:schemeClr val="tx1"/>
                </a:solidFill>
                <a:effectLst/>
                <a:latin typeface="+mn-lt"/>
                <a:ea typeface="+mn-ea"/>
                <a:cs typeface="+mn-cs"/>
              </a:rPr>
              <a:t>, 1953.5.22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is a rare early American portrait of a black man. Although the names of the artist and the sitter are not known, the picture offers a few clues. Through the open window, you can see a steamer plying a river and palisades and woods beyond. The ship is the </a:t>
            </a:r>
            <a:r>
              <a:rPr lang="en-US" sz="1200" i="1" kern="1200" dirty="0" smtClean="0">
                <a:solidFill>
                  <a:schemeClr val="tx1"/>
                </a:solidFill>
                <a:effectLst/>
                <a:latin typeface="+mn-lt"/>
                <a:ea typeface="+mn-ea"/>
                <a:cs typeface="+mn-cs"/>
              </a:rPr>
              <a:t>New</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Philadelphia</a:t>
            </a:r>
            <a:r>
              <a:rPr lang="en-US" sz="1200" kern="1200" dirty="0" smtClean="0">
                <a:solidFill>
                  <a:schemeClr val="tx1"/>
                </a:solidFill>
                <a:effectLst/>
                <a:latin typeface="+mn-lt"/>
                <a:ea typeface="+mn-ea"/>
                <a:cs typeface="+mn-cs"/>
              </a:rPr>
              <a:t>, a passenger steamer that traveled between Albany and New York City on the Hudson River, breaking records by completing the trip in nine hours. It was one of the first commercial passenger lines to employ African Americans as stewards and waiters, and the uniformed man pictured proudly associates himself with the ship line. He sits on a Hitchcock chair, a type of painted, wooden chair made in Connecticut at that time (the company continues today). Note the gentlemanly hand-in-waistcoat gesture—the same pose appears in an earlier portrait by Robert Feke on the related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 There is another portrait very similar to this one in another museum collection (included on the </a:t>
            </a:r>
            <a:r>
              <a:rPr lang="en-US" sz="1200" kern="1200" dirty="0" err="1" smtClean="0">
                <a:solidFill>
                  <a:schemeClr val="tx1"/>
                </a:solidFill>
                <a:effectLst/>
                <a:latin typeface="+mn-lt"/>
                <a:ea typeface="+mn-ea"/>
                <a:cs typeface="+mn-cs"/>
              </a:rPr>
              <a:t>Pinterest</a:t>
            </a:r>
            <a:r>
              <a:rPr lang="en-US" sz="1200" kern="1200" dirty="0" smtClean="0">
                <a:solidFill>
                  <a:schemeClr val="tx1"/>
                </a:solidFill>
                <a:effectLst/>
                <a:latin typeface="+mn-lt"/>
                <a:ea typeface="+mn-ea"/>
                <a:cs typeface="+mn-cs"/>
              </a:rPr>
              <a:t> board). It has been suggested that the two men are brothers or somehow related.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/collection/art-object-page.42425.html</a:t>
            </a:r>
          </a:p>
        </p:txBody>
      </p:sp>
      <p:sp>
        <p:nvSpPr>
          <p:cNvPr id="4" name="Slide Number Placeholder 3"/>
          <p:cNvSpPr>
            <a:spLocks noGrp="1"/>
          </p:cNvSpPr>
          <p:nvPr>
            <p:ph type="sldNum" sz="quarter" idx="10"/>
          </p:nvPr>
        </p:nvSpPr>
        <p:spPr/>
        <p:txBody>
          <a:bodyPr/>
          <a:lstStyle/>
          <a:p>
            <a:fld id="{A7A0A96E-F536-9A45-A4FA-2B3748BF754E}" type="slidenum">
              <a:rPr lang="en-US" smtClean="0"/>
              <a:t>11</a:t>
            </a:fld>
            <a:endParaRPr lang="en-US"/>
          </a:p>
        </p:txBody>
      </p:sp>
    </p:spTree>
    <p:extLst>
      <p:ext uri="{BB962C8B-B14F-4D97-AF65-F5344CB8AC3E}">
        <p14:creationId xmlns:p14="http://schemas.microsoft.com/office/powerpoint/2010/main" val="3694909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smtClean="0"/>
              <a:t>UA logo</a:t>
            </a:r>
            <a:endParaRPr lang="en-US" dirty="0"/>
          </a:p>
        </p:txBody>
      </p:sp>
    </p:spTree>
    <p:extLst>
      <p:ext uri="{BB962C8B-B14F-4D97-AF65-F5344CB8AC3E}">
        <p14:creationId xmlns:p14="http://schemas.microsoft.com/office/powerpoint/2010/main" val="135402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B53628"/>
                </a:solidFill>
                <a:latin typeface="Verdana"/>
                <a:cs typeface="Verdana"/>
              </a:defRPr>
            </a:lvl1p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smtClean="0"/>
              <a:t>Click to edit Master text styles</a:t>
            </a:r>
          </a:p>
        </p:txBody>
      </p:sp>
      <p:cxnSp>
        <p:nvCxnSpPr>
          <p:cNvPr id="11" name="Straight Connector 10"/>
          <p:cNvCxnSpPr/>
          <p:nvPr userDrawn="1"/>
        </p:nvCxnSpPr>
        <p:spPr>
          <a:xfrm>
            <a:off x="4294188" y="2937932"/>
            <a:ext cx="0" cy="2514600"/>
          </a:xfrm>
          <a:prstGeom prst="line">
            <a:avLst/>
          </a:prstGeom>
          <a:ln w="19050" cap="flat" cmpd="sng">
            <a:solidFill>
              <a:srgbClr val="03344B"/>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smtClean="0">
                <a:solidFill>
                  <a:srgbClr val="03344B"/>
                </a:solidFill>
                <a:latin typeface="Verdana"/>
                <a:cs typeface="Verdana"/>
              </a:rPr>
              <a:t>Grades 5-12</a:t>
            </a:r>
            <a:endParaRPr lang="en-US" sz="900" dirty="0">
              <a:solidFill>
                <a:srgbClr val="03344B"/>
              </a:solidFill>
              <a:latin typeface="Verdana"/>
              <a:cs typeface="Verdana"/>
            </a:endParaRPr>
          </a:p>
        </p:txBody>
      </p:sp>
    </p:spTree>
    <p:extLst>
      <p:ext uri="{BB962C8B-B14F-4D97-AF65-F5344CB8AC3E}">
        <p14:creationId xmlns:p14="http://schemas.microsoft.com/office/powerpoint/2010/main" val="2436542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Tree>
    <p:extLst>
      <p:ext uri="{BB962C8B-B14F-4D97-AF65-F5344CB8AC3E}">
        <p14:creationId xmlns:p14="http://schemas.microsoft.com/office/powerpoint/2010/main" val="57317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74638" y="252413"/>
            <a:ext cx="8667750" cy="6381750"/>
          </a:xfrm>
          <a:prstGeom prst="rect">
            <a:avLst/>
          </a:prstGeom>
        </p:spPr>
        <p:txBody>
          <a:bodyPr vert="horz"/>
          <a:lstStyle/>
          <a:p>
            <a:endParaRPr lang="en-US"/>
          </a:p>
        </p:txBody>
      </p:sp>
      <p:pic>
        <p:nvPicPr>
          <p:cNvPr id="6" name="Picture 5" descr="UA_GS_logo_facesofamerica.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196014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2" r:id="rId4"/>
    <p:sldLayoutId id="2147483653" r:id="rId5"/>
    <p:sldLayoutId id="2147483656"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4" Type="http://schemas.openxmlformats.org/officeDocument/2006/relationships/image" Target="../media/image24.jpg"/><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6.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4" Type="http://schemas.openxmlformats.org/officeDocument/2006/relationships/image" Target="../media/image28.jpg"/><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30.jpg"/></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jpg"/><Relationship Id="rId5" Type="http://schemas.openxmlformats.org/officeDocument/2006/relationships/image" Target="../media/image33.jpg"/><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5.jpg"/><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g"/><Relationship Id="rId4" Type="http://schemas.openxmlformats.org/officeDocument/2006/relationships/image" Target="../media/image37.jpg"/><Relationship Id="rId1" Type="http://schemas.openxmlformats.org/officeDocument/2006/relationships/slideLayout" Target="../slideLayouts/slideLayout5.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UAlogo.bkgrd.18.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Sully-Lady with a Harp-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46" b="10"/>
          <a:stretch/>
        </p:blipFill>
        <p:spPr>
          <a:xfrm>
            <a:off x="334963" y="322907"/>
            <a:ext cx="3341731" cy="5026784"/>
          </a:xfrm>
        </p:spPr>
      </p:pic>
      <p:pic>
        <p:nvPicPr>
          <p:cNvPr id="4" name="Picture 3" descr="Sully-Self Portrait-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7922" y="322906"/>
            <a:ext cx="4165779" cy="5038120"/>
          </a:xfrm>
          <a:prstGeom prst="rect">
            <a:avLst/>
          </a:prstGeom>
        </p:spPr>
      </p:pic>
    </p:spTree>
    <p:extLst>
      <p:ext uri="{BB962C8B-B14F-4D97-AF65-F5344CB8AC3E}">
        <p14:creationId xmlns:p14="http://schemas.microsoft.com/office/powerpoint/2010/main" val="2523685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E1129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67" b="-82"/>
          <a:stretch/>
        </p:blipFill>
        <p:spPr>
          <a:xfrm>
            <a:off x="2253000" y="309553"/>
            <a:ext cx="4249400" cy="6215072"/>
          </a:xfrm>
        </p:spPr>
      </p:pic>
    </p:spTree>
    <p:extLst>
      <p:ext uri="{BB962C8B-B14F-4D97-AF65-F5344CB8AC3E}">
        <p14:creationId xmlns:p14="http://schemas.microsoft.com/office/powerpoint/2010/main" val="5479513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atlin-Female Eagle-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42" b="87"/>
          <a:stretch/>
        </p:blipFill>
        <p:spPr>
          <a:xfrm>
            <a:off x="332363" y="331788"/>
            <a:ext cx="3716389" cy="4537549"/>
          </a:xfrm>
        </p:spPr>
      </p:pic>
      <p:pic>
        <p:nvPicPr>
          <p:cNvPr id="4" name="Picture 3" descr="Catlin-Boy Chief-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4422" y="328613"/>
            <a:ext cx="3739278" cy="4537550"/>
          </a:xfrm>
          <a:prstGeom prst="rect">
            <a:avLst/>
          </a:prstGeom>
        </p:spPr>
      </p:pic>
    </p:spTree>
    <p:extLst>
      <p:ext uri="{BB962C8B-B14F-4D97-AF65-F5344CB8AC3E}">
        <p14:creationId xmlns:p14="http://schemas.microsoft.com/office/powerpoint/2010/main" val="649699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Washington-Portrait of a Woman-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46" b="38"/>
          <a:stretch/>
        </p:blipFill>
        <p:spPr>
          <a:xfrm>
            <a:off x="1752037" y="331787"/>
            <a:ext cx="5319521" cy="6192837"/>
          </a:xfrm>
        </p:spPr>
      </p:pic>
    </p:spTree>
    <p:extLst>
      <p:ext uri="{BB962C8B-B14F-4D97-AF65-F5344CB8AC3E}">
        <p14:creationId xmlns:p14="http://schemas.microsoft.com/office/powerpoint/2010/main" val="291831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Unknown-Sojourner Truth-PPT (2).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6" b="155"/>
          <a:stretch/>
        </p:blipFill>
        <p:spPr>
          <a:xfrm>
            <a:off x="2483535" y="326618"/>
            <a:ext cx="3726765" cy="6211580"/>
          </a:xfrm>
        </p:spPr>
      </p:pic>
    </p:spTree>
    <p:extLst>
      <p:ext uri="{BB962C8B-B14F-4D97-AF65-F5344CB8AC3E}">
        <p14:creationId xmlns:p14="http://schemas.microsoft.com/office/powerpoint/2010/main" val="1384279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Sargent-Miss Beatrice-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36" b="48"/>
          <a:stretch/>
        </p:blipFill>
        <p:spPr>
          <a:xfrm>
            <a:off x="2191544" y="330945"/>
            <a:ext cx="4412456" cy="6193680"/>
          </a:xfrm>
        </p:spPr>
      </p:pic>
    </p:spTree>
    <p:extLst>
      <p:ext uri="{BB962C8B-B14F-4D97-AF65-F5344CB8AC3E}">
        <p14:creationId xmlns:p14="http://schemas.microsoft.com/office/powerpoint/2010/main" val="36539436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Henri-Indian Girl-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9" b="73"/>
          <a:stretch/>
        </p:blipFill>
        <p:spPr>
          <a:xfrm>
            <a:off x="339244" y="334759"/>
            <a:ext cx="4439826" cy="5494388"/>
          </a:xfrm>
        </p:spPr>
      </p:pic>
      <p:pic>
        <p:nvPicPr>
          <p:cNvPr id="4" name="Picture 3" descr="Bellows-Little Girl in White-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9223" y="328613"/>
            <a:ext cx="3021913" cy="5494388"/>
          </a:xfrm>
          <a:prstGeom prst="rect">
            <a:avLst/>
          </a:prstGeom>
        </p:spPr>
      </p:pic>
    </p:spTree>
    <p:extLst>
      <p:ext uri="{BB962C8B-B14F-4D97-AF65-F5344CB8AC3E}">
        <p14:creationId xmlns:p14="http://schemas.microsoft.com/office/powerpoint/2010/main" val="2735463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Motley-Portrait of my Grandmother-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589" b="51"/>
          <a:stretch/>
        </p:blipFill>
        <p:spPr>
          <a:xfrm>
            <a:off x="2623344" y="276225"/>
            <a:ext cx="3757708" cy="6248400"/>
          </a:xfrm>
        </p:spPr>
      </p:pic>
    </p:spTree>
    <p:extLst>
      <p:ext uri="{BB962C8B-B14F-4D97-AF65-F5344CB8AC3E}">
        <p14:creationId xmlns:p14="http://schemas.microsoft.com/office/powerpoint/2010/main" val="375977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Peale-Rubens Peale with Geranium-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49" b="54"/>
          <a:stretch/>
        </p:blipFill>
        <p:spPr>
          <a:xfrm>
            <a:off x="334963" y="328613"/>
            <a:ext cx="3877593" cy="4522387"/>
          </a:xfrm>
        </p:spPr>
      </p:pic>
      <p:pic>
        <p:nvPicPr>
          <p:cNvPr id="4" name="Picture 3" descr="Stieglitz-Georgia OKeeffe-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6202" y="328613"/>
            <a:ext cx="3613722" cy="4522387"/>
          </a:xfrm>
          <a:prstGeom prst="rect">
            <a:avLst/>
          </a:prstGeom>
        </p:spPr>
      </p:pic>
    </p:spTree>
    <p:extLst>
      <p:ext uri="{BB962C8B-B14F-4D97-AF65-F5344CB8AC3E}">
        <p14:creationId xmlns:p14="http://schemas.microsoft.com/office/powerpoint/2010/main" val="3695191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Van Der Zee-Sisters-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55" b="-58"/>
          <a:stretch/>
        </p:blipFill>
        <p:spPr>
          <a:xfrm>
            <a:off x="1980319" y="312331"/>
            <a:ext cx="4489465" cy="6196012"/>
          </a:xfrm>
        </p:spPr>
      </p:pic>
    </p:spTree>
    <p:extLst>
      <p:ext uri="{BB962C8B-B14F-4D97-AF65-F5344CB8AC3E}">
        <p14:creationId xmlns:p14="http://schemas.microsoft.com/office/powerpoint/2010/main" val="951483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Faces of America: </a:t>
            </a:r>
            <a:br>
              <a:rPr lang="en-US" dirty="0" smtClean="0"/>
            </a:br>
            <a:r>
              <a:rPr lang="en-US" dirty="0" smtClean="0"/>
              <a:t>Portraits Image Set</a:t>
            </a:r>
            <a:endParaRPr lang="en-US" dirty="0"/>
          </a:p>
        </p:txBody>
      </p:sp>
      <p:sp>
        <p:nvSpPr>
          <p:cNvPr id="3" name="Text Placeholder 2"/>
          <p:cNvSpPr>
            <a:spLocks noGrp="1"/>
          </p:cNvSpPr>
          <p:nvPr>
            <p:ph type="body" sz="quarter" idx="11"/>
          </p:nvPr>
        </p:nvSpPr>
        <p:spPr/>
        <p:txBody>
          <a:bodyPr numCol="2"/>
          <a:lstStyle/>
          <a:p>
            <a:r>
              <a:rPr lang="en-US" dirty="0" smtClean="0"/>
              <a:t>What is a portrait? What    truths and questions does </a:t>
            </a:r>
            <a:br>
              <a:rPr lang="en-US" dirty="0" smtClean="0"/>
            </a:br>
            <a:r>
              <a:rPr lang="en-US" dirty="0" smtClean="0"/>
              <a:t>a portrait communicate?</a:t>
            </a:r>
          </a:p>
          <a:p>
            <a:endParaRPr lang="en-US" dirty="0"/>
          </a:p>
          <a:p>
            <a:endParaRPr lang="en-US" dirty="0" smtClean="0"/>
          </a:p>
          <a:p>
            <a:endParaRPr lang="en-US" dirty="0"/>
          </a:p>
          <a:p>
            <a:r>
              <a:rPr lang="en-US" dirty="0" smtClean="0"/>
              <a:t>What might a portrait express about the person portrayed? How does it reflect the sitter’s community, setting, family, or friends? What does the portrait reveal about the artist?</a:t>
            </a:r>
            <a:endParaRPr lang="en-US" dirty="0"/>
          </a:p>
        </p:txBody>
      </p:sp>
    </p:spTree>
    <p:extLst>
      <p:ext uri="{BB962C8B-B14F-4D97-AF65-F5344CB8AC3E}">
        <p14:creationId xmlns:p14="http://schemas.microsoft.com/office/powerpoint/2010/main" val="376343792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Parks-Washington DC Ella-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14" r="114"/>
          <a:stretch>
            <a:fillRect/>
          </a:stretch>
        </p:blipFill>
        <p:spPr>
          <a:xfrm>
            <a:off x="341313" y="331584"/>
            <a:ext cx="7666037" cy="5459942"/>
          </a:xfrm>
        </p:spPr>
      </p:pic>
    </p:spTree>
    <p:extLst>
      <p:ext uri="{BB962C8B-B14F-4D97-AF65-F5344CB8AC3E}">
        <p14:creationId xmlns:p14="http://schemas.microsoft.com/office/powerpoint/2010/main" val="15770244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Miller-Portrait of Space-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15" r="-334"/>
          <a:stretch/>
        </p:blipFill>
        <p:spPr>
          <a:xfrm>
            <a:off x="341313" y="328613"/>
            <a:ext cx="3573078" cy="3853316"/>
          </a:xfrm>
        </p:spPr>
      </p:pic>
      <p:pic>
        <p:nvPicPr>
          <p:cNvPr id="4" name="Picture 3" descr="Parks-Langsdon Hughes-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8225" y="328613"/>
            <a:ext cx="3917538" cy="3853316"/>
          </a:xfrm>
          <a:prstGeom prst="rect">
            <a:avLst/>
          </a:prstGeom>
        </p:spPr>
      </p:pic>
    </p:spTree>
    <p:extLst>
      <p:ext uri="{BB962C8B-B14F-4D97-AF65-F5344CB8AC3E}">
        <p14:creationId xmlns:p14="http://schemas.microsoft.com/office/powerpoint/2010/main" val="36744522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Neel-Loneliness-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82" b="37"/>
          <a:stretch/>
        </p:blipFill>
        <p:spPr>
          <a:xfrm>
            <a:off x="2962275" y="312331"/>
            <a:ext cx="2928664" cy="6186487"/>
          </a:xfrm>
        </p:spPr>
      </p:pic>
    </p:spTree>
    <p:extLst>
      <p:ext uri="{BB962C8B-B14F-4D97-AF65-F5344CB8AC3E}">
        <p14:creationId xmlns:p14="http://schemas.microsoft.com/office/powerpoint/2010/main" val="1520449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Hendricks-George Jules Taylor-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85" b="-225"/>
          <a:stretch/>
        </p:blipFill>
        <p:spPr>
          <a:xfrm>
            <a:off x="2405804" y="328613"/>
            <a:ext cx="4031457" cy="6186487"/>
          </a:xfrm>
        </p:spPr>
      </p:pic>
    </p:spTree>
    <p:extLst>
      <p:ext uri="{BB962C8B-B14F-4D97-AF65-F5344CB8AC3E}">
        <p14:creationId xmlns:p14="http://schemas.microsoft.com/office/powerpoint/2010/main" val="3380221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ogovin-Doris McKinney at Home-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20" b="1066"/>
          <a:stretch/>
        </p:blipFill>
        <p:spPr>
          <a:xfrm>
            <a:off x="334965" y="341314"/>
            <a:ext cx="2838656" cy="2906257"/>
          </a:xfrm>
        </p:spPr>
      </p:pic>
      <p:pic>
        <p:nvPicPr>
          <p:cNvPr id="4" name="Picture 3" descr="Rogovin-Doris McKinney with her Sons-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4849" y="341314"/>
            <a:ext cx="2841675" cy="2906258"/>
          </a:xfrm>
          <a:prstGeom prst="rect">
            <a:avLst/>
          </a:prstGeom>
        </p:spPr>
      </p:pic>
      <p:pic>
        <p:nvPicPr>
          <p:cNvPr id="5" name="Picture 4" descr="Rogovin-Doris McKinney-PP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4965" y="3418799"/>
            <a:ext cx="2838656" cy="3053535"/>
          </a:xfrm>
          <a:prstGeom prst="rect">
            <a:avLst/>
          </a:prstGeom>
        </p:spPr>
      </p:pic>
    </p:spTree>
    <p:extLst>
      <p:ext uri="{BB962C8B-B14F-4D97-AF65-F5344CB8AC3E}">
        <p14:creationId xmlns:p14="http://schemas.microsoft.com/office/powerpoint/2010/main" val="2410311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Warhol-Self Portrait 2-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1" b="85"/>
          <a:stretch/>
        </p:blipFill>
        <p:spPr>
          <a:xfrm>
            <a:off x="333376" y="341313"/>
            <a:ext cx="3292063" cy="4139451"/>
          </a:xfrm>
        </p:spPr>
      </p:pic>
      <p:pic>
        <p:nvPicPr>
          <p:cNvPr id="4" name="Picture 3" descr="Warhol-Self Portrait-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0986" y="328613"/>
            <a:ext cx="4173225" cy="4123589"/>
          </a:xfrm>
          <a:prstGeom prst="rect">
            <a:avLst/>
          </a:prstGeom>
        </p:spPr>
      </p:pic>
    </p:spTree>
    <p:extLst>
      <p:ext uri="{BB962C8B-B14F-4D97-AF65-F5344CB8AC3E}">
        <p14:creationId xmlns:p14="http://schemas.microsoft.com/office/powerpoint/2010/main" val="2850941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Evans-Subway Portrait-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3" r="-87"/>
          <a:stretch/>
        </p:blipFill>
        <p:spPr>
          <a:xfrm>
            <a:off x="332555" y="339724"/>
            <a:ext cx="4551395" cy="3006172"/>
          </a:xfrm>
        </p:spPr>
      </p:pic>
      <p:pic>
        <p:nvPicPr>
          <p:cNvPr id="4" name="Picture 3" descr="DiLorca-Head 22-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5528" y="327115"/>
            <a:ext cx="3770681" cy="3018781"/>
          </a:xfrm>
          <a:prstGeom prst="rect">
            <a:avLst/>
          </a:prstGeom>
        </p:spPr>
      </p:pic>
    </p:spTree>
    <p:extLst>
      <p:ext uri="{BB962C8B-B14F-4D97-AF65-F5344CB8AC3E}">
        <p14:creationId xmlns:p14="http://schemas.microsoft.com/office/powerpoint/2010/main" val="1889721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opley-Abigail Smith Babcock-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86" b="-30"/>
          <a:stretch/>
        </p:blipFill>
        <p:spPr>
          <a:xfrm>
            <a:off x="2251834" y="341312"/>
            <a:ext cx="4693691" cy="6173787"/>
          </a:xfrm>
        </p:spPr>
      </p:pic>
    </p:spTree>
    <p:extLst>
      <p:ext uri="{BB962C8B-B14F-4D97-AF65-F5344CB8AC3E}">
        <p14:creationId xmlns:p14="http://schemas.microsoft.com/office/powerpoint/2010/main" val="3255895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West-Colonel-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74" b="-12"/>
          <a:stretch/>
        </p:blipFill>
        <p:spPr>
          <a:xfrm>
            <a:off x="2470944" y="341313"/>
            <a:ext cx="4158456" cy="6162478"/>
          </a:xfrm>
        </p:spPr>
      </p:pic>
    </p:spTree>
    <p:extLst>
      <p:ext uri="{BB962C8B-B14F-4D97-AF65-F5344CB8AC3E}">
        <p14:creationId xmlns:p14="http://schemas.microsoft.com/office/powerpoint/2010/main" val="868804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Stuart-George Washington-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60" b="-256"/>
          <a:stretch/>
        </p:blipFill>
        <p:spPr>
          <a:xfrm>
            <a:off x="2089943" y="328612"/>
            <a:ext cx="5015039" cy="6186487"/>
          </a:xfrm>
        </p:spPr>
      </p:pic>
    </p:spTree>
    <p:extLst>
      <p:ext uri="{BB962C8B-B14F-4D97-AF65-F5344CB8AC3E}">
        <p14:creationId xmlns:p14="http://schemas.microsoft.com/office/powerpoint/2010/main" val="1718483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Stuart-Mrs Yates-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14" b="19"/>
          <a:stretch/>
        </p:blipFill>
        <p:spPr>
          <a:xfrm>
            <a:off x="4280595" y="314026"/>
            <a:ext cx="3737868" cy="4514237"/>
          </a:xfrm>
        </p:spPr>
      </p:pic>
      <p:pic>
        <p:nvPicPr>
          <p:cNvPr id="4" name="Picture 3" descr="Stuart-Richard Yates-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963" y="331787"/>
            <a:ext cx="3774404" cy="4514237"/>
          </a:xfrm>
          <a:prstGeom prst="rect">
            <a:avLst/>
          </a:prstGeom>
        </p:spPr>
      </p:pic>
    </p:spTree>
    <p:extLst>
      <p:ext uri="{BB962C8B-B14F-4D97-AF65-F5344CB8AC3E}">
        <p14:creationId xmlns:p14="http://schemas.microsoft.com/office/powerpoint/2010/main" val="2715215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Peale-Benjamin and Eleanor-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68" r="-168"/>
          <a:stretch/>
        </p:blipFill>
        <p:spPr>
          <a:xfrm>
            <a:off x="334963" y="331788"/>
            <a:ext cx="7683500" cy="5327847"/>
          </a:xfrm>
        </p:spPr>
      </p:pic>
    </p:spTree>
    <p:extLst>
      <p:ext uri="{BB962C8B-B14F-4D97-AF65-F5344CB8AC3E}">
        <p14:creationId xmlns:p14="http://schemas.microsoft.com/office/powerpoint/2010/main" val="1143073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Peale-Kerr-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47" b="-93"/>
          <a:stretch/>
        </p:blipFill>
        <p:spPr>
          <a:xfrm>
            <a:off x="334962" y="331788"/>
            <a:ext cx="3720181" cy="4911964"/>
          </a:xfrm>
        </p:spPr>
      </p:pic>
      <p:pic>
        <p:nvPicPr>
          <p:cNvPr id="4" name="Picture 3" descr="Peale-Marcia Burns-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6024" y="331788"/>
            <a:ext cx="3797676" cy="4911964"/>
          </a:xfrm>
          <a:prstGeom prst="rect">
            <a:avLst/>
          </a:prstGeom>
        </p:spPr>
      </p:pic>
    </p:spTree>
    <p:extLst>
      <p:ext uri="{BB962C8B-B14F-4D97-AF65-F5344CB8AC3E}">
        <p14:creationId xmlns:p14="http://schemas.microsoft.com/office/powerpoint/2010/main" val="2215541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Johnson-Grace Alison McCurdy-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38" b="-172"/>
          <a:stretch/>
        </p:blipFill>
        <p:spPr>
          <a:xfrm>
            <a:off x="1622512" y="314026"/>
            <a:ext cx="5502188" cy="6221861"/>
          </a:xfrm>
        </p:spPr>
      </p:pic>
    </p:spTree>
    <p:extLst>
      <p:ext uri="{BB962C8B-B14F-4D97-AF65-F5344CB8AC3E}">
        <p14:creationId xmlns:p14="http://schemas.microsoft.com/office/powerpoint/2010/main" val="2995944440"/>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1608</TotalTime>
  <Words>2472</Words>
  <Application>Microsoft Macintosh PowerPoint</Application>
  <PresentationFormat>On-screen Show (4:3)</PresentationFormat>
  <Paragraphs>252</Paragraphs>
  <Slides>26</Slides>
  <Notes>24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UA Theme</vt:lpstr>
      <vt:lpstr>PowerPoint Presentation</vt:lpstr>
      <vt:lpstr>Faces of America:  Portraits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R G</cp:lastModifiedBy>
  <cp:revision>79</cp:revision>
  <cp:lastPrinted>2018-05-07T21:56:54Z</cp:lastPrinted>
  <dcterms:created xsi:type="dcterms:W3CDTF">2018-05-07T21:09:12Z</dcterms:created>
  <dcterms:modified xsi:type="dcterms:W3CDTF">2018-10-09T14:15:20Z</dcterms:modified>
</cp:coreProperties>
</file>