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handoutMasterIdLst>
    <p:handoutMasterId r:id="rId21"/>
  </p:handoutMasterIdLst>
  <p:sldIdLst>
    <p:sldId id="262" r:id="rId2"/>
    <p:sldId id="265" r:id="rId3"/>
    <p:sldId id="267"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clrMru>
    <a:srgbClr val="F2C539"/>
    <a:srgbClr val="0C1A3E"/>
    <a:srgbClr val="123456"/>
    <a:srgbClr val="62A1A4"/>
    <a:srgbClr val="DF422A"/>
    <a:srgbClr val="E9D062"/>
    <a:srgbClr val="03344B"/>
    <a:srgbClr val="2FB9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26" autoAdjust="0"/>
    <p:restoredTop sz="86581" autoAdjust="0"/>
  </p:normalViewPr>
  <p:slideViewPr>
    <p:cSldViewPr snapToGrid="0" snapToObjects="1" showGuides="1">
      <p:cViewPr>
        <p:scale>
          <a:sx n="140" d="100"/>
          <a:sy n="140" d="100"/>
        </p:scale>
        <p:origin x="-1752" y="-80"/>
      </p:cViewPr>
      <p:guideLst>
        <p:guide orient="horz" pos="3162"/>
        <p:guide orient="horz" pos="4104"/>
        <p:guide orient="horz" pos="1970"/>
        <p:guide orient="horz" pos="215"/>
        <p:guide pos="5548"/>
        <p:guide pos="213"/>
        <p:guide pos="5046"/>
        <p:guide pos="289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101" d="100"/>
          <a:sy n="101" d="100"/>
        </p:scale>
        <p:origin x="-4272" y="-11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handoutMaster" Target="handoutMasters/handout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9A23D-AA37-5B4D-AD28-7098914582BA}" type="datetimeFigureOut">
              <a:rPr lang="en-US" smtClean="0">
                <a:latin typeface="Verdana"/>
              </a:rPr>
              <a:t>8/6/18</a:t>
            </a:fld>
            <a:endParaRPr lang="en-US" dirty="0">
              <a:latin typeface="Verdana"/>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D2C40-1EFE-1444-8C08-3360FFB8820F}" type="slidenum">
              <a:rPr lang="en-US" smtClean="0">
                <a:latin typeface="Verdana"/>
              </a:rPr>
              <a:t>‹#›</a:t>
            </a:fld>
            <a:endParaRPr lang="en-US" dirty="0">
              <a:latin typeface="Verdana"/>
            </a:endParaRPr>
          </a:p>
        </p:txBody>
      </p:sp>
    </p:spTree>
    <p:extLst>
      <p:ext uri="{BB962C8B-B14F-4D97-AF65-F5344CB8AC3E}">
        <p14:creationId xmlns:p14="http://schemas.microsoft.com/office/powerpoint/2010/main" val="2333657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455F17-9501-5A48-BA53-DD6478B4D405}" type="datetimeFigureOut">
              <a:rPr lang="en-US" smtClean="0"/>
              <a:t>8/6/18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FA6A7E-2CF7-1E46-BFDD-17E02EFC8AF1}" type="slidenum">
              <a:rPr lang="en-US" smtClean="0"/>
              <a:t>‹#›</a:t>
            </a:fld>
            <a:endParaRPr lang="en-US"/>
          </a:p>
        </p:txBody>
      </p:sp>
    </p:spTree>
    <p:extLst>
      <p:ext uri="{BB962C8B-B14F-4D97-AF65-F5344CB8AC3E}">
        <p14:creationId xmlns:p14="http://schemas.microsoft.com/office/powerpoint/2010/main" val="107426189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ga.gov/collection/art-object-page.103774.html" TargetMode="External"/><Relationship Id="rId4" Type="http://schemas.openxmlformats.org/officeDocument/2006/relationships/hyperlink" Target="http://www.nga.gov/collection/art-object-page.162865.html" TargetMode="External"/><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Robert </a:t>
            </a:r>
            <a:r>
              <a:rPr lang="en-US" sz="1200" kern="1200" dirty="0" err="1" smtClean="0">
                <a:solidFill>
                  <a:schemeClr val="tx1"/>
                </a:solidFill>
                <a:effectLst/>
                <a:latin typeface="+mn-lt"/>
                <a:ea typeface="+mn-ea"/>
                <a:cs typeface="+mn-cs"/>
              </a:rPr>
              <a:t>Havell</a:t>
            </a:r>
            <a:r>
              <a:rPr lang="en-US" sz="1200" kern="1200" dirty="0" smtClean="0">
                <a:solidFill>
                  <a:schemeClr val="tx1"/>
                </a:solidFill>
                <a:effectLst/>
                <a:latin typeface="+mn-lt"/>
                <a:ea typeface="+mn-ea"/>
                <a:cs typeface="+mn-cs"/>
              </a:rPr>
              <a:t> after John James Audubon, </a:t>
            </a:r>
            <a:r>
              <a:rPr lang="en-US" sz="1200" i="1" kern="1200" dirty="0" smtClean="0">
                <a:solidFill>
                  <a:schemeClr val="tx1"/>
                </a:solidFill>
                <a:effectLst/>
                <a:latin typeface="+mn-lt"/>
                <a:ea typeface="+mn-ea"/>
                <a:cs typeface="+mn-cs"/>
              </a:rPr>
              <a:t>Passenger Pigeon</a:t>
            </a:r>
            <a:r>
              <a:rPr lang="en-US" sz="1200" kern="1200" dirty="0" smtClean="0">
                <a:solidFill>
                  <a:schemeClr val="tx1"/>
                </a:solidFill>
                <a:effectLst/>
                <a:latin typeface="+mn-lt"/>
                <a:ea typeface="+mn-ea"/>
                <a:cs typeface="+mn-cs"/>
              </a:rPr>
              <a:t>, 1829, hand-colored engraving and aquatint on </a:t>
            </a:r>
            <a:r>
              <a:rPr lang="en-US" sz="1200" kern="1200" dirty="0" err="1" smtClean="0">
                <a:solidFill>
                  <a:schemeClr val="tx1"/>
                </a:solidFill>
                <a:effectLst/>
                <a:latin typeface="+mn-lt"/>
                <a:ea typeface="+mn-ea"/>
                <a:cs typeface="+mn-cs"/>
              </a:rPr>
              <a:t>Whatman</a:t>
            </a:r>
            <a:r>
              <a:rPr lang="en-US" sz="1200" kern="1200" dirty="0" smtClean="0">
                <a:solidFill>
                  <a:schemeClr val="tx1"/>
                </a:solidFill>
                <a:effectLst/>
                <a:latin typeface="+mn-lt"/>
                <a:ea typeface="+mn-ea"/>
                <a:cs typeface="+mn-cs"/>
              </a:rPr>
              <a:t> wove paper, plate: 65.7 × 52.7 cm (25 7/8 × 20 3/4 in.), sheet: 101 × 68 cm (39 3/4 × 26 3/4 in.), National Gallery of Art, Washington, Gift of Mrs. Walter B. James, 1945.8.62</a:t>
            </a:r>
          </a:p>
          <a:p>
            <a:r>
              <a:rPr lang="en-US" sz="1200" kern="1200" dirty="0" smtClean="0">
                <a:solidFill>
                  <a:schemeClr val="tx1"/>
                </a:solidFill>
                <a:effectLst/>
                <a:latin typeface="+mn-lt"/>
                <a:ea typeface="+mn-ea"/>
                <a:cs typeface="+mn-cs"/>
              </a:rPr>
              <a:t>(right) Susan Middleton (artist), Crown Point Press (publisher), </a:t>
            </a:r>
            <a:r>
              <a:rPr lang="en-US" sz="1200" kern="1200" dirty="0" err="1" smtClean="0">
                <a:solidFill>
                  <a:schemeClr val="tx1"/>
                </a:solidFill>
                <a:effectLst/>
                <a:latin typeface="+mn-lt"/>
                <a:ea typeface="+mn-ea"/>
                <a:cs typeface="+mn-cs"/>
              </a:rPr>
              <a:t>Asa</a:t>
            </a:r>
            <a:r>
              <a:rPr lang="en-US" sz="1200" kern="1200" dirty="0" smtClean="0">
                <a:solidFill>
                  <a:schemeClr val="tx1"/>
                </a:solidFill>
                <a:effectLst/>
                <a:latin typeface="+mn-lt"/>
                <a:ea typeface="+mn-ea"/>
                <a:cs typeface="+mn-cs"/>
              </a:rPr>
              <a:t> Muir-Harmony (printer), Emily York (technical collaborator), </a:t>
            </a:r>
            <a:r>
              <a:rPr lang="en-US" sz="1200" kern="1200" dirty="0" err="1" smtClean="0">
                <a:solidFill>
                  <a:schemeClr val="tx1"/>
                </a:solidFill>
                <a:effectLst/>
                <a:latin typeface="+mn-lt"/>
                <a:ea typeface="+mn-ea"/>
                <a:cs typeface="+mn-cs"/>
              </a:rPr>
              <a:t>Ianne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Kjorlie</a:t>
            </a:r>
            <a:r>
              <a:rPr lang="en-US" sz="1200" kern="1200" dirty="0" smtClean="0">
                <a:solidFill>
                  <a:schemeClr val="tx1"/>
                </a:solidFill>
                <a:effectLst/>
                <a:latin typeface="+mn-lt"/>
                <a:ea typeface="+mn-ea"/>
                <a:cs typeface="+mn-cs"/>
              </a:rPr>
              <a:t> (technical collaborator), </a:t>
            </a:r>
            <a:r>
              <a:rPr lang="en-US" sz="1200" i="1" kern="1200" dirty="0" smtClean="0">
                <a:solidFill>
                  <a:schemeClr val="tx1"/>
                </a:solidFill>
                <a:effectLst/>
                <a:latin typeface="+mn-lt"/>
                <a:ea typeface="+mn-ea"/>
                <a:cs typeface="+mn-cs"/>
              </a:rPr>
              <a:t>Requiem</a:t>
            </a:r>
            <a:r>
              <a:rPr lang="en-US" sz="1200" kern="1200" dirty="0" smtClean="0">
                <a:solidFill>
                  <a:schemeClr val="tx1"/>
                </a:solidFill>
                <a:effectLst/>
                <a:latin typeface="+mn-lt"/>
                <a:ea typeface="+mn-ea"/>
                <a:cs typeface="+mn-cs"/>
              </a:rPr>
              <a:t>, 2008, color photogravure on wove Somerset paper, image: 48.58 × 39.37 cm (19 1/8 × 15 1/2 in.), plate: 52.07 × 42.23 cm (20 1/2 × 16 5/8 in.), sheet: 78.74 × 66.04 cm (31 × 26 in.), National Gallery of Art, Washington, Gift of </a:t>
            </a:r>
            <a:r>
              <a:rPr lang="en-US" sz="1200" kern="1200" dirty="0" err="1" smtClean="0">
                <a:solidFill>
                  <a:schemeClr val="tx1"/>
                </a:solidFill>
                <a:effectLst/>
                <a:latin typeface="+mn-lt"/>
                <a:ea typeface="+mn-ea"/>
                <a:cs typeface="+mn-cs"/>
              </a:rPr>
              <a:t>Kathan</a:t>
            </a:r>
            <a:r>
              <a:rPr lang="en-US" sz="1200" kern="1200" dirty="0" smtClean="0">
                <a:solidFill>
                  <a:schemeClr val="tx1"/>
                </a:solidFill>
                <a:effectLst/>
                <a:latin typeface="+mn-lt"/>
                <a:ea typeface="+mn-ea"/>
                <a:cs typeface="+mn-cs"/>
              </a:rPr>
              <a:t> Brown, Courtesy Susan Middleton, 2011.119.63</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 the watchers stared, the hum increased to a mighty throbbing. Now everyone was out of the houses and stores, looking apprehensively at the growing cloud, which was blotting out the rays of the sun. Children screamed and ran for home. Women gathered their long skirts and hurried for the shelter of stores. Horses bolted. A few people mumbled frightened words about the approach of the millennium, and several dropped on their knees and prayed.”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While this passage might sound like a scene from an epic blockbuster movie, it’s actually an account of a 90-mile flock of passenger pigeons traveling over Columbus, Ohio, for several hours in 1855.</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Passenger pigeons were the most populous bird in the United States, and perhaps even the world, when John James Audubon killed a pair to depict in a drawing that Robert </a:t>
            </a:r>
            <a:r>
              <a:rPr lang="en-US" sz="1200" kern="1200" dirty="0" err="1" smtClean="0">
                <a:solidFill>
                  <a:schemeClr val="tx1"/>
                </a:solidFill>
                <a:effectLst/>
                <a:latin typeface="+mn-lt"/>
                <a:ea typeface="+mn-ea"/>
                <a:cs typeface="+mn-cs"/>
              </a:rPr>
              <a:t>Havell</a:t>
            </a:r>
            <a:r>
              <a:rPr lang="en-US" sz="1200" kern="1200" dirty="0" smtClean="0">
                <a:solidFill>
                  <a:schemeClr val="tx1"/>
                </a:solidFill>
                <a:effectLst/>
                <a:latin typeface="+mn-lt"/>
                <a:ea typeface="+mn-ea"/>
                <a:cs typeface="+mn-cs"/>
              </a:rPr>
              <a:t> subsequently engraved in 1829. Susan Middleton’s work suggests a cautionary lesson by recalling the sad plight of the bird, which was hunted and driven to extinction by 1914. What emotions do the works of Audubon and Middleton evoke in you?</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 </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/collection/art-object-page.32203.html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/collection/art-object-page.156494.html</a:t>
            </a:r>
            <a:br>
              <a:rPr lang="en-US" sz="1200" kern="1200" dirty="0" smtClean="0">
                <a:solidFill>
                  <a:schemeClr val="tx1"/>
                </a:solidFill>
                <a:effectLst/>
                <a:latin typeface="+mn-lt"/>
                <a:ea typeface="+mn-ea"/>
                <a:cs typeface="+mn-cs"/>
              </a:rPr>
            </a:b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9FA6A7E-2CF7-1E46-BFDD-17E02EFC8AF1}" type="slidenum">
              <a:rPr lang="en-US" smtClean="0"/>
              <a:t>3</a:t>
            </a:fld>
            <a:endParaRPr lang="en-US"/>
          </a:p>
        </p:txBody>
      </p:sp>
    </p:spTree>
    <p:extLst>
      <p:ext uri="{BB962C8B-B14F-4D97-AF65-F5344CB8AC3E}">
        <p14:creationId xmlns:p14="http://schemas.microsoft.com/office/powerpoint/2010/main" val="2963536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Grant Wood, </a:t>
            </a:r>
            <a:r>
              <a:rPr lang="en-US" sz="1200" i="1" kern="1200" dirty="0" smtClean="0">
                <a:solidFill>
                  <a:schemeClr val="tx1"/>
                </a:solidFill>
                <a:effectLst/>
                <a:latin typeface="+mn-lt"/>
                <a:ea typeface="+mn-ea"/>
                <a:cs typeface="+mn-cs"/>
              </a:rPr>
              <a:t>Haying</a:t>
            </a:r>
            <a:r>
              <a:rPr lang="en-US" sz="1200" kern="1200" dirty="0" smtClean="0">
                <a:solidFill>
                  <a:schemeClr val="tx1"/>
                </a:solidFill>
                <a:effectLst/>
                <a:latin typeface="+mn-lt"/>
                <a:ea typeface="+mn-ea"/>
                <a:cs typeface="+mn-cs"/>
              </a:rPr>
              <a:t>, 1939, oil on canvas on paperboard mounted on hardboard, overall: 32.8 × 37.7 cm (12 15/16 × 14 13/16 in.), framed: 53.3 × 58.4 cm (21 × 23 in.), National Gallery of Art, Washington, Gift of Mr. and Mrs. Irwin </a:t>
            </a:r>
            <a:r>
              <a:rPr lang="en-US" sz="1200" kern="1200" dirty="0" err="1" smtClean="0">
                <a:solidFill>
                  <a:schemeClr val="tx1"/>
                </a:solidFill>
                <a:effectLst/>
                <a:latin typeface="+mn-lt"/>
                <a:ea typeface="+mn-ea"/>
                <a:cs typeface="+mn-cs"/>
              </a:rPr>
              <a:t>Strasburger</a:t>
            </a:r>
            <a:r>
              <a:rPr lang="en-US" sz="1200" kern="1200" dirty="0" smtClean="0">
                <a:solidFill>
                  <a:schemeClr val="tx1"/>
                </a:solidFill>
                <a:effectLst/>
                <a:latin typeface="+mn-lt"/>
                <a:ea typeface="+mn-ea"/>
                <a:cs typeface="+mn-cs"/>
              </a:rPr>
              <a:t>, 1982.7.1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Grant Wood was born on a farm in Iowa. After studying in Minneapolis, Chicago, and Europe, he returned to Iowa, where he lived and worked for the rest of his life.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Wood’s works are often interpreted as over-the-top or wry celebrations of rural life in the United States. </a:t>
            </a:r>
            <a:r>
              <a:rPr lang="en-US" sz="1200" i="1" kern="1200" dirty="0" smtClean="0">
                <a:solidFill>
                  <a:schemeClr val="tx1"/>
                </a:solidFill>
                <a:effectLst/>
                <a:latin typeface="+mn-lt"/>
                <a:ea typeface="+mn-ea"/>
                <a:cs typeface="+mn-cs"/>
              </a:rPr>
              <a:t>Haying</a:t>
            </a:r>
            <a:r>
              <a:rPr lang="en-US" sz="1200" kern="1200" dirty="0" smtClean="0">
                <a:solidFill>
                  <a:schemeClr val="tx1"/>
                </a:solidFill>
                <a:effectLst/>
                <a:latin typeface="+mn-lt"/>
                <a:ea typeface="+mn-ea"/>
                <a:cs typeface="+mn-cs"/>
              </a:rPr>
              <a:t> is a nostalgic remembrance of the abundant fields more common during Wood’s childhood, before the Dust Bowl affected the region during the 1930s.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words would you use to describe this painting? If you live in a farming community, how is this scene similar to or different from the fields you know?</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/collection/art-object-page.61104.html</a:t>
            </a:r>
          </a:p>
        </p:txBody>
      </p:sp>
      <p:sp>
        <p:nvSpPr>
          <p:cNvPr id="4" name="Slide Number Placeholder 3"/>
          <p:cNvSpPr>
            <a:spLocks noGrp="1"/>
          </p:cNvSpPr>
          <p:nvPr>
            <p:ph type="sldNum" sz="quarter" idx="10"/>
          </p:nvPr>
        </p:nvSpPr>
        <p:spPr/>
        <p:txBody>
          <a:bodyPr/>
          <a:lstStyle/>
          <a:p>
            <a:fld id="{A9FA6A7E-2CF7-1E46-BFDD-17E02EFC8AF1}" type="slidenum">
              <a:rPr lang="en-US" smtClean="0"/>
              <a:t>12</a:t>
            </a:fld>
            <a:endParaRPr lang="en-US"/>
          </a:p>
        </p:txBody>
      </p:sp>
    </p:spTree>
    <p:extLst>
      <p:ext uri="{BB962C8B-B14F-4D97-AF65-F5344CB8AC3E}">
        <p14:creationId xmlns:p14="http://schemas.microsoft.com/office/powerpoint/2010/main" val="27836807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Ansel</a:t>
            </a:r>
            <a:r>
              <a:rPr lang="en-US" sz="1200" kern="1200" dirty="0" smtClean="0">
                <a:solidFill>
                  <a:schemeClr val="tx1"/>
                </a:solidFill>
                <a:effectLst/>
                <a:latin typeface="+mn-lt"/>
                <a:ea typeface="+mn-ea"/>
                <a:cs typeface="+mn-cs"/>
              </a:rPr>
              <a:t> Adams, </a:t>
            </a:r>
            <a:r>
              <a:rPr lang="en-US" sz="1200" i="1" kern="1200" dirty="0" smtClean="0">
                <a:solidFill>
                  <a:schemeClr val="tx1"/>
                </a:solidFill>
                <a:effectLst/>
                <a:latin typeface="+mn-lt"/>
                <a:ea typeface="+mn-ea"/>
                <a:cs typeface="+mn-cs"/>
              </a:rPr>
              <a:t>The Tetons and the Snake River, Grand Teton National Park, Wyoming</a:t>
            </a:r>
            <a:r>
              <a:rPr lang="en-US" sz="1200" kern="1200" dirty="0" smtClean="0">
                <a:solidFill>
                  <a:schemeClr val="tx1"/>
                </a:solidFill>
                <a:effectLst/>
                <a:latin typeface="+mn-lt"/>
                <a:ea typeface="+mn-ea"/>
                <a:cs typeface="+mn-cs"/>
              </a:rPr>
              <a:t>, 1942, gelatin silver print, printed 1980, overall: 48.3 × 39 cm (19 × 15 3/8 in.), National Gallery of Art, Washington, Gift of Virginia B. Adams, 1986.3.5</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The Tetons and the Snake River, Grand Teton National Park </a:t>
            </a:r>
            <a:r>
              <a:rPr lang="en-US" sz="1200" kern="1200" dirty="0" smtClean="0">
                <a:solidFill>
                  <a:schemeClr val="tx1"/>
                </a:solidFill>
                <a:effectLst/>
                <a:latin typeface="+mn-lt"/>
                <a:ea typeface="+mn-ea"/>
                <a:cs typeface="+mn-cs"/>
              </a:rPr>
              <a:t>shows why </a:t>
            </a:r>
            <a:r>
              <a:rPr lang="en-US" sz="1200" kern="1200" dirty="0" err="1" smtClean="0">
                <a:solidFill>
                  <a:schemeClr val="tx1"/>
                </a:solidFill>
                <a:effectLst/>
                <a:latin typeface="+mn-lt"/>
                <a:ea typeface="+mn-ea"/>
                <a:cs typeface="+mn-cs"/>
              </a:rPr>
              <a:t>Ansel</a:t>
            </a:r>
            <a:r>
              <a:rPr lang="en-US" sz="1200" kern="1200" dirty="0" smtClean="0">
                <a:solidFill>
                  <a:schemeClr val="tx1"/>
                </a:solidFill>
                <a:effectLst/>
                <a:latin typeface="+mn-lt"/>
                <a:ea typeface="+mn-ea"/>
                <a:cs typeface="+mn-cs"/>
              </a:rPr>
              <a:t> Adams is the single photographer most often associated with the national park system in the United States. Adams’s virtuoso black-and-white presentations of unpopulated wilderness helped venerate and popularize the parks during the 20th century. The artist worked to conserve and protect the US environment during his 37-year tenure as a member of the Sierra Club’s board of directors.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does this photo communicate to you about the US landscape?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/collection/art-object-page.66684.html</a:t>
            </a:r>
          </a:p>
          <a:p>
            <a:endParaRPr lang="en-US" dirty="0"/>
          </a:p>
        </p:txBody>
      </p:sp>
      <p:sp>
        <p:nvSpPr>
          <p:cNvPr id="4" name="Slide Number Placeholder 3"/>
          <p:cNvSpPr>
            <a:spLocks noGrp="1"/>
          </p:cNvSpPr>
          <p:nvPr>
            <p:ph type="sldNum" sz="quarter" idx="10"/>
          </p:nvPr>
        </p:nvSpPr>
        <p:spPr/>
        <p:txBody>
          <a:bodyPr/>
          <a:lstStyle/>
          <a:p>
            <a:fld id="{A9FA6A7E-2CF7-1E46-BFDD-17E02EFC8AF1}" type="slidenum">
              <a:rPr lang="en-US" smtClean="0"/>
              <a:t>13</a:t>
            </a:fld>
            <a:endParaRPr lang="en-US"/>
          </a:p>
        </p:txBody>
      </p:sp>
    </p:spTree>
    <p:extLst>
      <p:ext uri="{BB962C8B-B14F-4D97-AF65-F5344CB8AC3E}">
        <p14:creationId xmlns:p14="http://schemas.microsoft.com/office/powerpoint/2010/main" val="3595718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Robert Smithson and Gianfranco </a:t>
            </a:r>
            <a:r>
              <a:rPr lang="en-US" sz="1200" kern="1200" dirty="0" err="1" smtClean="0">
                <a:solidFill>
                  <a:schemeClr val="tx1"/>
                </a:solidFill>
                <a:effectLst/>
                <a:latin typeface="+mn-lt"/>
                <a:ea typeface="+mn-ea"/>
                <a:cs typeface="+mn-cs"/>
              </a:rPr>
              <a:t>Gorgoni</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Untitled</a:t>
            </a:r>
            <a:r>
              <a:rPr lang="en-US" sz="1200" kern="1200" dirty="0" smtClean="0">
                <a:solidFill>
                  <a:schemeClr val="tx1"/>
                </a:solidFill>
                <a:effectLst/>
                <a:latin typeface="+mn-lt"/>
                <a:ea typeface="+mn-ea"/>
                <a:cs typeface="+mn-cs"/>
              </a:rPr>
              <a:t>, 1970, gelatin silver print, image: 16.2 × 24 cm (6 3/8 × 9 7/16 in.), sheet: 20.5 × 25.4 cm (8 1/16 × 10 in.), National Gallery of Art, Washington, Gift of Eileen and Michael Cohen, 2011.93.46</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Gianfranco </a:t>
            </a:r>
            <a:r>
              <a:rPr lang="en-US" sz="1200" kern="1200" dirty="0" err="1" smtClean="0">
                <a:solidFill>
                  <a:schemeClr val="tx1"/>
                </a:solidFill>
                <a:effectLst/>
                <a:latin typeface="+mn-lt"/>
                <a:ea typeface="+mn-ea"/>
                <a:cs typeface="+mn-cs"/>
              </a:rPr>
              <a:t>Gorgoni</a:t>
            </a:r>
            <a:r>
              <a:rPr lang="en-US" sz="1200" kern="1200" dirty="0" smtClean="0">
                <a:solidFill>
                  <a:schemeClr val="tx1"/>
                </a:solidFill>
                <a:effectLst/>
                <a:latin typeface="+mn-lt"/>
                <a:ea typeface="+mn-ea"/>
                <a:cs typeface="+mn-cs"/>
              </a:rPr>
              <a:t> captured this image shortly after Robert Smithson completed his pioneering earthwork </a:t>
            </a:r>
            <a:r>
              <a:rPr lang="en-US" sz="1200" i="1" kern="1200" dirty="0" smtClean="0">
                <a:solidFill>
                  <a:schemeClr val="tx1"/>
                </a:solidFill>
                <a:effectLst/>
                <a:latin typeface="+mn-lt"/>
                <a:ea typeface="+mn-ea"/>
                <a:cs typeface="+mn-cs"/>
              </a:rPr>
              <a:t>Spiral Jetty</a:t>
            </a:r>
            <a:r>
              <a:rPr lang="en-US" sz="1200" kern="1200" dirty="0" smtClean="0">
                <a:solidFill>
                  <a:schemeClr val="tx1"/>
                </a:solidFill>
                <a:effectLst/>
                <a:latin typeface="+mn-lt"/>
                <a:ea typeface="+mn-ea"/>
                <a:cs typeface="+mn-cs"/>
              </a:rPr>
              <a:t>. Smithson used 6,000 tons of black basalt rock and earth to form the counterclockwise 1,500-foot-long spiral in Great Salt Lake. “Land art” emerged in the 1960s and 1970s as many became more concerned with protecting and maintaining the environment.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Imagine walking on </a:t>
            </a:r>
            <a:r>
              <a:rPr lang="en-US" sz="1200" i="1" kern="1200" dirty="0" smtClean="0">
                <a:solidFill>
                  <a:schemeClr val="tx1"/>
                </a:solidFill>
                <a:effectLst/>
                <a:latin typeface="+mn-lt"/>
                <a:ea typeface="+mn-ea"/>
                <a:cs typeface="+mn-cs"/>
              </a:rPr>
              <a:t>Spiral Jetty</a:t>
            </a:r>
            <a:r>
              <a:rPr lang="en-US" sz="1200" kern="1200" dirty="0" smtClean="0">
                <a:solidFill>
                  <a:schemeClr val="tx1"/>
                </a:solidFill>
                <a:effectLst/>
                <a:latin typeface="+mn-lt"/>
                <a:ea typeface="+mn-ea"/>
                <a:cs typeface="+mn-cs"/>
              </a:rPr>
              <a:t>. What might you see, hear, or smell while tracing its path?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/collection/art-object-page.139489.html</a:t>
            </a:r>
          </a:p>
          <a:p>
            <a:r>
              <a:rPr lang="en-US" sz="1200" kern="120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A9FA6A7E-2CF7-1E46-BFDD-17E02EFC8AF1}" type="slidenum">
              <a:rPr lang="en-US" smtClean="0"/>
              <a:t>14</a:t>
            </a:fld>
            <a:endParaRPr lang="en-US"/>
          </a:p>
        </p:txBody>
      </p:sp>
    </p:spTree>
    <p:extLst>
      <p:ext uri="{BB962C8B-B14F-4D97-AF65-F5344CB8AC3E}">
        <p14:creationId xmlns:p14="http://schemas.microsoft.com/office/powerpoint/2010/main" val="15409028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(top) </a:t>
            </a:r>
            <a:r>
              <a:rPr lang="en-US" sz="1200" kern="1200" dirty="0" smtClean="0">
                <a:solidFill>
                  <a:schemeClr val="tx1"/>
                </a:solidFill>
                <a:effectLst/>
                <a:latin typeface="+mn-lt"/>
                <a:ea typeface="+mn-ea"/>
                <a:cs typeface="+mn-cs"/>
              </a:rPr>
              <a:t>Richard </a:t>
            </a:r>
            <a:r>
              <a:rPr lang="en-US" sz="1200" kern="1200" dirty="0" err="1" smtClean="0">
                <a:solidFill>
                  <a:schemeClr val="tx1"/>
                </a:solidFill>
                <a:effectLst/>
                <a:latin typeface="+mn-lt"/>
                <a:ea typeface="+mn-ea"/>
                <a:cs typeface="+mn-cs"/>
              </a:rPr>
              <a:t>Misrach</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Flooded Marina (Gas Pumps), Salton Sea, California</a:t>
            </a:r>
            <a:r>
              <a:rPr lang="en-US" sz="1200" kern="1200" dirty="0" smtClean="0">
                <a:solidFill>
                  <a:schemeClr val="tx1"/>
                </a:solidFill>
                <a:effectLst/>
                <a:latin typeface="+mn-lt"/>
                <a:ea typeface="+mn-ea"/>
                <a:cs typeface="+mn-cs"/>
              </a:rPr>
              <a:t>, 1983, chromogenic print, printed 1996, image: 46.7 × 58.5 cm (18 3/8 × 23 1/16 in.), National Gallery of Art, Washington, Anonymous Gift, 1998.91.7</a:t>
            </a:r>
          </a:p>
          <a:p>
            <a:r>
              <a:rPr lang="en-US" sz="1200" kern="1200" dirty="0" smtClean="0">
                <a:solidFill>
                  <a:schemeClr val="tx1"/>
                </a:solidFill>
                <a:effectLst/>
                <a:latin typeface="+mn-lt"/>
                <a:ea typeface="+mn-ea"/>
                <a:cs typeface="+mn-cs"/>
              </a:rPr>
              <a:t>(bottom) </a:t>
            </a:r>
            <a:r>
              <a:rPr lang="en-US" sz="1200" kern="1200" dirty="0" smtClean="0">
                <a:solidFill>
                  <a:schemeClr val="tx1"/>
                </a:solidFill>
                <a:effectLst/>
                <a:latin typeface="+mn-lt"/>
                <a:ea typeface="+mn-ea"/>
                <a:cs typeface="+mn-cs"/>
              </a:rPr>
              <a:t>Matthew Brandt, </a:t>
            </a:r>
            <a:r>
              <a:rPr lang="en-US" sz="1200" i="1" kern="1200" dirty="0" smtClean="0">
                <a:solidFill>
                  <a:schemeClr val="tx1"/>
                </a:solidFill>
                <a:effectLst/>
                <a:latin typeface="+mn-lt"/>
                <a:ea typeface="+mn-ea"/>
                <a:cs typeface="+mn-cs"/>
              </a:rPr>
              <a:t>Salton Sea C1</a:t>
            </a:r>
            <a:r>
              <a:rPr lang="en-US" sz="1200" kern="1200" dirty="0" smtClean="0">
                <a:solidFill>
                  <a:schemeClr val="tx1"/>
                </a:solidFill>
                <a:effectLst/>
                <a:latin typeface="+mn-lt"/>
                <a:ea typeface="+mn-ea"/>
                <a:cs typeface="+mn-cs"/>
              </a:rPr>
              <a:t>, 2007, salted paper print, framed: 82.55 × 102.87 × 3.81 cm (32 1/2 × 40 1/2 × 1 1/2 in.), image: 75.57 × 96.52 cm (29 3/4 × 38 in.), National Gallery of Art, Washington, Alfred H. Moses and Fern M. </a:t>
            </a:r>
            <a:r>
              <a:rPr lang="en-US" sz="1200" kern="1200" dirty="0" err="1" smtClean="0">
                <a:solidFill>
                  <a:schemeClr val="tx1"/>
                </a:solidFill>
                <a:effectLst/>
                <a:latin typeface="+mn-lt"/>
                <a:ea typeface="+mn-ea"/>
                <a:cs typeface="+mn-cs"/>
              </a:rPr>
              <a:t>Schad</a:t>
            </a:r>
            <a:r>
              <a:rPr lang="en-US" sz="1200" kern="1200" dirty="0" smtClean="0">
                <a:solidFill>
                  <a:schemeClr val="tx1"/>
                </a:solidFill>
                <a:effectLst/>
                <a:latin typeface="+mn-lt"/>
                <a:ea typeface="+mn-ea"/>
                <a:cs typeface="+mn-cs"/>
              </a:rPr>
              <a:t> Fund, 2014.31.1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 closely at these images before reading more about them. What do you notice in the works? What words would you use to describe them?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Salton Sea was accidentally created in 1905 by engineers. It is the largest lake in California, but it is shrinking and a source of environmental pollution.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Richard </a:t>
            </a:r>
            <a:r>
              <a:rPr lang="en-US" sz="1200" kern="1200" dirty="0" err="1" smtClean="0">
                <a:solidFill>
                  <a:schemeClr val="tx1"/>
                </a:solidFill>
                <a:effectLst/>
                <a:latin typeface="+mn-lt"/>
                <a:ea typeface="+mn-ea"/>
                <a:cs typeface="+mn-cs"/>
              </a:rPr>
              <a:t>Misrach</a:t>
            </a:r>
            <a:r>
              <a:rPr lang="en-US" sz="1200" kern="1200" dirty="0" smtClean="0">
                <a:solidFill>
                  <a:schemeClr val="tx1"/>
                </a:solidFill>
                <a:effectLst/>
                <a:latin typeface="+mn-lt"/>
                <a:ea typeface="+mn-ea"/>
                <a:cs typeface="+mn-cs"/>
              </a:rPr>
              <a:t> photographed the lake in the 1980s after it had flooded decades-old tourist areas. Matthew Brandt used water from the lake during the photographic development process to make his 2007 photograph. The unusually high salinity of the water affected the surface, color, and texture of the print.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does learning about the Salton Sea change your interpretation of these works of art?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u="sng" kern="1200" dirty="0" smtClean="0">
                <a:solidFill>
                  <a:schemeClr val="tx1"/>
                </a:solidFill>
                <a:effectLst/>
                <a:latin typeface="+mn-lt"/>
                <a:ea typeface="+mn-ea"/>
                <a:cs typeface="+mn-cs"/>
                <a:hlinkClick r:id="rId3"/>
              </a:rPr>
              <a:t>www.nga.gov/collection/art-object-page.103774.html</a:t>
            </a:r>
            <a:r>
              <a:rPr lang="en-US" sz="1200" kern="1200" dirty="0" smtClean="0">
                <a:solidFill>
                  <a:schemeClr val="tx1"/>
                </a:solidFill>
                <a:effectLst/>
                <a:latin typeface="+mn-lt"/>
                <a:ea typeface="+mn-ea"/>
                <a:cs typeface="+mn-cs"/>
              </a:rPr>
              <a:t> </a:t>
            </a:r>
          </a:p>
          <a:p>
            <a:r>
              <a:rPr lang="en-US" sz="1200" u="sng" kern="1200" dirty="0" smtClean="0">
                <a:solidFill>
                  <a:schemeClr val="tx1"/>
                </a:solidFill>
                <a:effectLst/>
                <a:latin typeface="+mn-lt"/>
                <a:ea typeface="+mn-ea"/>
                <a:cs typeface="+mn-cs"/>
                <a:hlinkClick r:id="rId4"/>
              </a:rPr>
              <a:t>www.nga.gov/collection/art-object-page.162865.html</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9FA6A7E-2CF7-1E46-BFDD-17E02EFC8AF1}" type="slidenum">
              <a:rPr lang="en-US" smtClean="0"/>
              <a:t>15</a:t>
            </a:fld>
            <a:endParaRPr lang="en-US"/>
          </a:p>
        </p:txBody>
      </p:sp>
    </p:spTree>
    <p:extLst>
      <p:ext uri="{BB962C8B-B14F-4D97-AF65-F5344CB8AC3E}">
        <p14:creationId xmlns:p14="http://schemas.microsoft.com/office/powerpoint/2010/main" val="16797611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Richard </a:t>
            </a:r>
            <a:r>
              <a:rPr lang="en-US" sz="1200" kern="1200" dirty="0" err="1" smtClean="0">
                <a:solidFill>
                  <a:schemeClr val="tx1"/>
                </a:solidFill>
                <a:effectLst/>
                <a:latin typeface="+mn-lt"/>
                <a:ea typeface="+mn-ea"/>
                <a:cs typeface="+mn-cs"/>
              </a:rPr>
              <a:t>Misrach</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Rocky Flats Mesa, Colorado</a:t>
            </a:r>
            <a:r>
              <a:rPr lang="en-US" sz="1200" kern="1200" dirty="0" smtClean="0">
                <a:solidFill>
                  <a:schemeClr val="tx1"/>
                </a:solidFill>
                <a:effectLst/>
                <a:latin typeface="+mn-lt"/>
                <a:ea typeface="+mn-ea"/>
                <a:cs typeface="+mn-cs"/>
              </a:rPr>
              <a:t>, 1987, chromogenic print, sight size: 39.4 × 49.5 cm (15 1/2 × 19 1/2 in.), National Gallery of Art, Washington, Anonymous Gift, 1998.91.11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While this may look like an innocuous photograph of a grassy mesa, Rocky Flats is the site of a former nuclear weapons plant where multiple environmental violations and contamination took place.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Richard </a:t>
            </a:r>
            <a:r>
              <a:rPr lang="en-US" sz="1200" kern="1200" dirty="0" err="1" smtClean="0">
                <a:solidFill>
                  <a:schemeClr val="tx1"/>
                </a:solidFill>
                <a:effectLst/>
                <a:latin typeface="+mn-lt"/>
                <a:ea typeface="+mn-ea"/>
                <a:cs typeface="+mn-cs"/>
              </a:rPr>
              <a:t>Misrach</a:t>
            </a:r>
            <a:r>
              <a:rPr lang="en-US" sz="1200" kern="1200" dirty="0" smtClean="0">
                <a:solidFill>
                  <a:schemeClr val="tx1"/>
                </a:solidFill>
                <a:effectLst/>
                <a:latin typeface="+mn-lt"/>
                <a:ea typeface="+mn-ea"/>
                <a:cs typeface="+mn-cs"/>
              </a:rPr>
              <a:t> said, “A lot of people consider me a landscape photographer, but I’m actually interested in creating metaphors about so-called civilization and the environment.” What metaphor might </a:t>
            </a:r>
            <a:r>
              <a:rPr lang="en-US" sz="1200" kern="1200" dirty="0" err="1" smtClean="0">
                <a:solidFill>
                  <a:schemeClr val="tx1"/>
                </a:solidFill>
                <a:effectLst/>
                <a:latin typeface="+mn-lt"/>
                <a:ea typeface="+mn-ea"/>
                <a:cs typeface="+mn-cs"/>
              </a:rPr>
              <a:t>Misrach</a:t>
            </a:r>
            <a:r>
              <a:rPr lang="en-US" sz="1200" kern="1200" dirty="0" smtClean="0">
                <a:solidFill>
                  <a:schemeClr val="tx1"/>
                </a:solidFill>
                <a:effectLst/>
                <a:latin typeface="+mn-lt"/>
                <a:ea typeface="+mn-ea"/>
                <a:cs typeface="+mn-cs"/>
              </a:rPr>
              <a:t> be creating here? Why do you think he uses the phrase “so-called civilization”?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/collection/art-object-page.103785.html</a:t>
            </a:r>
          </a:p>
        </p:txBody>
      </p:sp>
      <p:sp>
        <p:nvSpPr>
          <p:cNvPr id="4" name="Slide Number Placeholder 3"/>
          <p:cNvSpPr>
            <a:spLocks noGrp="1"/>
          </p:cNvSpPr>
          <p:nvPr>
            <p:ph type="sldNum" sz="quarter" idx="10"/>
          </p:nvPr>
        </p:nvSpPr>
        <p:spPr/>
        <p:txBody>
          <a:bodyPr/>
          <a:lstStyle/>
          <a:p>
            <a:fld id="{A9FA6A7E-2CF7-1E46-BFDD-17E02EFC8AF1}" type="slidenum">
              <a:rPr lang="en-US" smtClean="0"/>
              <a:t>16</a:t>
            </a:fld>
            <a:endParaRPr lang="en-US"/>
          </a:p>
        </p:txBody>
      </p:sp>
    </p:spTree>
    <p:extLst>
      <p:ext uri="{BB962C8B-B14F-4D97-AF65-F5344CB8AC3E}">
        <p14:creationId xmlns:p14="http://schemas.microsoft.com/office/powerpoint/2010/main" val="3251457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Robert Adams, </a:t>
            </a:r>
            <a:r>
              <a:rPr lang="en-US" sz="1200" i="1" kern="1200" dirty="0" smtClean="0">
                <a:solidFill>
                  <a:schemeClr val="tx1"/>
                </a:solidFill>
                <a:effectLst/>
                <a:latin typeface="+mn-lt"/>
                <a:ea typeface="+mn-ea"/>
                <a:cs typeface="+mn-cs"/>
              </a:rPr>
              <a:t>The decaying remains of an old-growth stump, the last evidence of the original forest. Clatsop County, Oregon</a:t>
            </a:r>
            <a:r>
              <a:rPr lang="en-US" sz="1200" kern="1200" dirty="0" smtClean="0">
                <a:solidFill>
                  <a:schemeClr val="tx1"/>
                </a:solidFill>
                <a:effectLst/>
                <a:latin typeface="+mn-lt"/>
                <a:ea typeface="+mn-ea"/>
                <a:cs typeface="+mn-cs"/>
              </a:rPr>
              <a:t>, 1999–2001, gelatin silver print, printed 2003, image: 22.8 × 28.7 cm (9 × 11 5/16 in.), sheet: 27.9 × 35.4 cm (11 × 13 15/16 in.), National Gallery of Art, Washington, </a:t>
            </a:r>
            <a:r>
              <a:rPr lang="en-US" sz="1200" kern="1200" dirty="0" err="1" smtClean="0">
                <a:solidFill>
                  <a:schemeClr val="tx1"/>
                </a:solidFill>
                <a:effectLst/>
                <a:latin typeface="+mn-lt"/>
                <a:ea typeface="+mn-ea"/>
                <a:cs typeface="+mn-cs"/>
              </a:rPr>
              <a:t>Pepita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Milmore</a:t>
            </a:r>
            <a:r>
              <a:rPr lang="en-US" sz="1200" kern="1200" dirty="0" smtClean="0">
                <a:solidFill>
                  <a:schemeClr val="tx1"/>
                </a:solidFill>
                <a:effectLst/>
                <a:latin typeface="+mn-lt"/>
                <a:ea typeface="+mn-ea"/>
                <a:cs typeface="+mn-cs"/>
              </a:rPr>
              <a:t> Memorial Fund and Gift of Robert and Kerstin Adams, 2012.70.99</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Photographer Robert Adams has photographed the changing landscape and built environment of the US West since the 1960s. About his work depicting the West, he’s said, “I’d like to document what’s glorious in the West and remains glorious, despite what we’ve done to it. I’d like to be very truthful about that. But I also want to show what is disturbing and what needs correction. The best way to do that—and it’s the way every artist dreams of—is to show it at the same time in the very same rectangle.”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Since the late 1990s, Adams has turned his attention to deforestation efforts in Oregon. “If you’ve ever walked in these places,” Adams said, “you see how few birds there are. You can smell the herbicide. The devastation—the indiscriminate devastation—is beyond words.”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Where do you see evidence of a changing landscape in your community? What’s “glorious” and what “needs correction”?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/collection/art-object-page.158281.html</a:t>
            </a:r>
          </a:p>
          <a:p>
            <a:endParaRPr lang="en-US" dirty="0"/>
          </a:p>
        </p:txBody>
      </p:sp>
      <p:sp>
        <p:nvSpPr>
          <p:cNvPr id="4" name="Slide Number Placeholder 3"/>
          <p:cNvSpPr>
            <a:spLocks noGrp="1"/>
          </p:cNvSpPr>
          <p:nvPr>
            <p:ph type="sldNum" sz="quarter" idx="10"/>
          </p:nvPr>
        </p:nvSpPr>
        <p:spPr/>
        <p:txBody>
          <a:bodyPr/>
          <a:lstStyle/>
          <a:p>
            <a:fld id="{A9FA6A7E-2CF7-1E46-BFDD-17E02EFC8AF1}" type="slidenum">
              <a:rPr lang="en-US" smtClean="0"/>
              <a:t>17</a:t>
            </a:fld>
            <a:endParaRPr lang="en-US"/>
          </a:p>
        </p:txBody>
      </p:sp>
    </p:spTree>
    <p:extLst>
      <p:ext uri="{BB962C8B-B14F-4D97-AF65-F5344CB8AC3E}">
        <p14:creationId xmlns:p14="http://schemas.microsoft.com/office/powerpoint/2010/main" val="445215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(upper left) Richard </a:t>
            </a:r>
            <a:r>
              <a:rPr lang="en-US" sz="1200" kern="1200" dirty="0" err="1" smtClean="0">
                <a:solidFill>
                  <a:schemeClr val="tx1"/>
                </a:solidFill>
                <a:effectLst/>
                <a:latin typeface="+mn-lt"/>
                <a:ea typeface="+mn-ea"/>
                <a:cs typeface="+mn-cs"/>
              </a:rPr>
              <a:t>Misrach</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Untitled [New Orleans and the Gulf Coast, 2005]</a:t>
            </a:r>
            <a:r>
              <a:rPr lang="en-US" sz="1200" kern="1200" dirty="0" smtClean="0">
                <a:solidFill>
                  <a:schemeClr val="tx1"/>
                </a:solidFill>
                <a:effectLst/>
                <a:latin typeface="+mn-lt"/>
                <a:ea typeface="+mn-ea"/>
                <a:cs typeface="+mn-cs"/>
              </a:rPr>
              <a:t>, 2005, inkjet print, printed 2010, image: 27.62 × 36.83 cm (10 7/8 × 14 1/2 in.), sheet: 28.89 × 38.1 cm (11 3/8 × 15 in.), National Gallery of Art, Washington, Gift of the Artist, 2010.21.1.69</a:t>
            </a:r>
          </a:p>
          <a:p>
            <a:r>
              <a:rPr lang="en-US"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upper right) </a:t>
            </a:r>
            <a:r>
              <a:rPr lang="en-US" sz="1200" kern="1200" dirty="0" smtClean="0">
                <a:solidFill>
                  <a:schemeClr val="tx1"/>
                </a:solidFill>
                <a:effectLst/>
                <a:latin typeface="+mn-lt"/>
                <a:ea typeface="+mn-ea"/>
                <a:cs typeface="+mn-cs"/>
              </a:rPr>
              <a:t>Richard </a:t>
            </a:r>
            <a:r>
              <a:rPr lang="en-US" sz="1200" kern="1200" dirty="0" err="1" smtClean="0">
                <a:solidFill>
                  <a:schemeClr val="tx1"/>
                </a:solidFill>
                <a:effectLst/>
                <a:latin typeface="+mn-lt"/>
                <a:ea typeface="+mn-ea"/>
                <a:cs typeface="+mn-cs"/>
              </a:rPr>
              <a:t>Misrach</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Untitled [New Orleans and the Gulf Coast, 2005]</a:t>
            </a:r>
            <a:r>
              <a:rPr lang="en-US" sz="1200" kern="1200" dirty="0" smtClean="0">
                <a:solidFill>
                  <a:schemeClr val="tx1"/>
                </a:solidFill>
                <a:effectLst/>
                <a:latin typeface="+mn-lt"/>
                <a:ea typeface="+mn-ea"/>
                <a:cs typeface="+mn-cs"/>
              </a:rPr>
              <a:t>, 2005, inkjet print, printed 2010, image: 27.62 × 36.83 cm (10 7/8 × 14 1/2 in.), sheet: 28.89 × 38.1 cm (11 3/8 × 15 in.), National Gallery of Art, Washington, Gift of the Artist, 2010.21.1.37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(bottom) Richard </a:t>
            </a:r>
            <a:r>
              <a:rPr lang="en-US" sz="1200" kern="1200" dirty="0" err="1" smtClean="0">
                <a:solidFill>
                  <a:schemeClr val="tx1"/>
                </a:solidFill>
                <a:effectLst/>
                <a:latin typeface="+mn-lt"/>
                <a:ea typeface="+mn-ea"/>
                <a:cs typeface="+mn-cs"/>
              </a:rPr>
              <a:t>Misrach</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Untitled [New Orleans and the Gulf Coast, 2005]</a:t>
            </a:r>
            <a:r>
              <a:rPr lang="en-US" sz="1200" kern="1200" dirty="0" smtClean="0">
                <a:solidFill>
                  <a:schemeClr val="tx1"/>
                </a:solidFill>
                <a:effectLst/>
                <a:latin typeface="+mn-lt"/>
                <a:ea typeface="+mn-ea"/>
                <a:cs typeface="+mn-cs"/>
              </a:rPr>
              <a:t>, 2005, inkjet print, printed 2010, image: 27.62 × 36.83 cm (10 7/8 × 14 1/2 in.), sheet: 28.89 × 38.1 cm (11 3/8 × 15 in.), National Gallery of Art, Washington, Gift of the Artist, 2010.21.1.64</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Richard </a:t>
            </a:r>
            <a:r>
              <a:rPr lang="en-US" sz="1200" kern="1200" dirty="0" err="1" smtClean="0">
                <a:solidFill>
                  <a:schemeClr val="tx1"/>
                </a:solidFill>
                <a:effectLst/>
                <a:latin typeface="+mn-lt"/>
                <a:ea typeface="+mn-ea"/>
                <a:cs typeface="+mn-cs"/>
              </a:rPr>
              <a:t>Misrach</a:t>
            </a:r>
            <a:r>
              <a:rPr lang="en-US" sz="1200" kern="1200" dirty="0" smtClean="0">
                <a:solidFill>
                  <a:schemeClr val="tx1"/>
                </a:solidFill>
                <a:effectLst/>
                <a:latin typeface="+mn-lt"/>
                <a:ea typeface="+mn-ea"/>
                <a:cs typeface="+mn-cs"/>
              </a:rPr>
              <a:t> traveled to New Orleans, Louisiana, and the Gulf Coast after Hurricane Katrina devastated the region. He accessed the area using a press pass when it wasn’t yet open to the public.</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Why do you think he focused on writing and text in his photographs?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Hear Richard </a:t>
            </a:r>
            <a:r>
              <a:rPr lang="en-US" sz="1200" kern="1200" dirty="0" err="1" smtClean="0">
                <a:solidFill>
                  <a:schemeClr val="tx1"/>
                </a:solidFill>
                <a:effectLst/>
                <a:latin typeface="+mn-lt"/>
                <a:ea typeface="+mn-ea"/>
                <a:cs typeface="+mn-cs"/>
              </a:rPr>
              <a:t>Misrach</a:t>
            </a:r>
            <a:r>
              <a:rPr lang="en-US" sz="1200" kern="1200" dirty="0" smtClean="0">
                <a:solidFill>
                  <a:schemeClr val="tx1"/>
                </a:solidFill>
                <a:effectLst/>
                <a:latin typeface="+mn-lt"/>
                <a:ea typeface="+mn-ea"/>
                <a:cs typeface="+mn-cs"/>
              </a:rPr>
              <a:t> discuss this series of works: </a:t>
            </a:r>
          </a:p>
          <a:p>
            <a:r>
              <a:rPr lang="en-US" sz="1200" kern="1200" dirty="0" err="1" smtClean="0">
                <a:solidFill>
                  <a:schemeClr val="tx1"/>
                </a:solidFill>
                <a:effectLst/>
                <a:latin typeface="+mn-lt"/>
                <a:ea typeface="+mn-ea"/>
                <a:cs typeface="+mn-cs"/>
              </a:rPr>
              <a:t>www.pbs.org</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newshour</a:t>
            </a:r>
            <a:r>
              <a:rPr lang="en-US" sz="1200" kern="1200" dirty="0" smtClean="0">
                <a:solidFill>
                  <a:schemeClr val="tx1"/>
                </a:solidFill>
                <a:effectLst/>
                <a:latin typeface="+mn-lt"/>
                <a:ea typeface="+mn-ea"/>
                <a:cs typeface="+mn-cs"/>
              </a:rPr>
              <a:t>/updates/</a:t>
            </a:r>
            <a:r>
              <a:rPr lang="en-US" sz="1200" kern="1200" dirty="0" err="1" smtClean="0">
                <a:solidFill>
                  <a:schemeClr val="tx1"/>
                </a:solidFill>
                <a:effectLst/>
                <a:latin typeface="+mn-lt"/>
                <a:ea typeface="+mn-ea"/>
                <a:cs typeface="+mn-cs"/>
              </a:rPr>
              <a:t>katrina</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richard</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misrach</a:t>
            </a:r>
            <a:r>
              <a:rPr lang="en-US" sz="1200" kern="1200" dirty="0" smtClean="0">
                <a:solidFill>
                  <a:schemeClr val="tx1"/>
                </a:solidFill>
                <a:effectLst/>
                <a:latin typeface="+mn-lt"/>
                <a:ea typeface="+mn-ea"/>
                <a:cs typeface="+mn-cs"/>
              </a:rPr>
              <a:t>-captured-writing-wall/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/collection/art-object-page.152898.html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/collection/art-object-page.152866.html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/collection/art-object-page.152893.html</a:t>
            </a:r>
          </a:p>
        </p:txBody>
      </p:sp>
      <p:sp>
        <p:nvSpPr>
          <p:cNvPr id="4" name="Slide Number Placeholder 3"/>
          <p:cNvSpPr>
            <a:spLocks noGrp="1"/>
          </p:cNvSpPr>
          <p:nvPr>
            <p:ph type="sldNum" sz="quarter" idx="10"/>
          </p:nvPr>
        </p:nvSpPr>
        <p:spPr/>
        <p:txBody>
          <a:bodyPr/>
          <a:lstStyle/>
          <a:p>
            <a:fld id="{A9FA6A7E-2CF7-1E46-BFDD-17E02EFC8AF1}" type="slidenum">
              <a:rPr lang="en-US" smtClean="0"/>
              <a:t>18</a:t>
            </a:fld>
            <a:endParaRPr lang="en-US"/>
          </a:p>
        </p:txBody>
      </p:sp>
    </p:spTree>
    <p:extLst>
      <p:ext uri="{BB962C8B-B14F-4D97-AF65-F5344CB8AC3E}">
        <p14:creationId xmlns:p14="http://schemas.microsoft.com/office/powerpoint/2010/main" val="1535597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(upper left</a:t>
            </a:r>
            <a:r>
              <a:rPr lang="en-US" sz="1200" kern="1200" dirty="0" smtClean="0">
                <a:solidFill>
                  <a:schemeClr val="tx1"/>
                </a:solidFill>
                <a:effectLst/>
                <a:latin typeface="+mn-lt"/>
                <a:ea typeface="+mn-ea"/>
                <a:cs typeface="+mn-cs"/>
              </a:rPr>
              <a:t>) George Inness,</a:t>
            </a:r>
            <a:r>
              <a:rPr lang="en-US" sz="1200" i="1" kern="1200" dirty="0" smtClean="0">
                <a:solidFill>
                  <a:schemeClr val="tx1"/>
                </a:solidFill>
                <a:effectLst/>
                <a:latin typeface="+mn-lt"/>
                <a:ea typeface="+mn-ea"/>
                <a:cs typeface="+mn-cs"/>
              </a:rPr>
              <a:t> The Lackawanna Valley</a:t>
            </a:r>
            <a:r>
              <a:rPr lang="en-US" sz="1200" kern="1200" dirty="0" smtClean="0">
                <a:solidFill>
                  <a:schemeClr val="tx1"/>
                </a:solidFill>
                <a:effectLst/>
                <a:latin typeface="+mn-lt"/>
                <a:ea typeface="+mn-ea"/>
                <a:cs typeface="+mn-cs"/>
              </a:rPr>
              <a:t>, c. 1856, oil on canvas, overall: 86 × 127.5 cm (33 7/8 × 50 3/16 in.), framed: 120.3 × 161.6 × 15.2 cm (47 3/8 × 63 5/8 × 6 in.), National Gallery of Art, Washington, Gift of Mrs. </a:t>
            </a:r>
            <a:r>
              <a:rPr lang="en-US" sz="1200" kern="1200" dirty="0" err="1" smtClean="0">
                <a:solidFill>
                  <a:schemeClr val="tx1"/>
                </a:solidFill>
                <a:effectLst/>
                <a:latin typeface="+mn-lt"/>
                <a:ea typeface="+mn-ea"/>
                <a:cs typeface="+mn-cs"/>
              </a:rPr>
              <a:t>Huttleston</a:t>
            </a:r>
            <a:r>
              <a:rPr lang="en-US" sz="1200" kern="1200" dirty="0" smtClean="0">
                <a:solidFill>
                  <a:schemeClr val="tx1"/>
                </a:solidFill>
                <a:effectLst/>
                <a:latin typeface="+mn-lt"/>
                <a:ea typeface="+mn-ea"/>
                <a:cs typeface="+mn-cs"/>
              </a:rPr>
              <a:t> Rogers, 1945.4.1</a:t>
            </a:r>
          </a:p>
          <a:p>
            <a:r>
              <a:rPr lang="en-US" sz="1200" kern="1200" smtClean="0">
                <a:solidFill>
                  <a:schemeClr val="tx1"/>
                </a:solidFill>
                <a:effectLst/>
                <a:latin typeface="+mn-lt"/>
                <a:ea typeface="+mn-ea"/>
                <a:cs typeface="+mn-cs"/>
              </a:rPr>
              <a:t>(upper right</a:t>
            </a:r>
            <a:r>
              <a:rPr lang="en-US" sz="1200" kern="1200" dirty="0" smtClean="0">
                <a:solidFill>
                  <a:schemeClr val="tx1"/>
                </a:solidFill>
                <a:effectLst/>
                <a:latin typeface="+mn-lt"/>
                <a:ea typeface="+mn-ea"/>
                <a:cs typeface="+mn-cs"/>
              </a:rPr>
              <a:t>) William H. Rau,</a:t>
            </a:r>
            <a:r>
              <a:rPr lang="en-US" sz="1200" i="1" kern="1200" dirty="0" smtClean="0">
                <a:solidFill>
                  <a:schemeClr val="tx1"/>
                </a:solidFill>
                <a:effectLst/>
                <a:latin typeface="+mn-lt"/>
                <a:ea typeface="+mn-ea"/>
                <a:cs typeface="+mn-cs"/>
              </a:rPr>
              <a:t> Susquehanna at Standing Stone, </a:t>
            </a:r>
            <a:r>
              <a:rPr lang="en-US" sz="1200" kern="1200" dirty="0" smtClean="0">
                <a:solidFill>
                  <a:schemeClr val="tx1"/>
                </a:solidFill>
                <a:effectLst/>
                <a:latin typeface="+mn-lt"/>
                <a:ea typeface="+mn-ea"/>
                <a:cs typeface="+mn-cs"/>
              </a:rPr>
              <a:t>c. 1895, albumen print, image: 43.7 × 52.1 cm (17 3/16 × 20 1/2 in.), mount: 49.7 × 59.1 cm (19 9/16 × 23 1/4 in.), National Gallery of Art, Washington, </a:t>
            </a:r>
            <a:r>
              <a:rPr lang="en-US" sz="1200" kern="1200" dirty="0" err="1" smtClean="0">
                <a:solidFill>
                  <a:schemeClr val="tx1"/>
                </a:solidFill>
                <a:effectLst/>
                <a:latin typeface="+mn-lt"/>
                <a:ea typeface="+mn-ea"/>
                <a:cs typeface="+mn-cs"/>
              </a:rPr>
              <a:t>Pepita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Milmore</a:t>
            </a:r>
            <a:r>
              <a:rPr lang="en-US" sz="1200" kern="1200" dirty="0" smtClean="0">
                <a:solidFill>
                  <a:schemeClr val="tx1"/>
                </a:solidFill>
                <a:effectLst/>
                <a:latin typeface="+mn-lt"/>
                <a:ea typeface="+mn-ea"/>
                <a:cs typeface="+mn-cs"/>
              </a:rPr>
              <a:t> Memorial Fund, 2014.29.1.17</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(bottom) James F. Ryder,</a:t>
            </a:r>
            <a:r>
              <a:rPr lang="en-US" sz="1200" i="1" kern="1200" dirty="0" smtClean="0">
                <a:solidFill>
                  <a:schemeClr val="tx1"/>
                </a:solidFill>
                <a:effectLst/>
                <a:latin typeface="+mn-lt"/>
                <a:ea typeface="+mn-ea"/>
                <a:cs typeface="+mn-cs"/>
              </a:rPr>
              <a:t> Atlantic &amp; Great Western Railway</a:t>
            </a:r>
            <a:r>
              <a:rPr lang="en-US" sz="1200" kern="1200" dirty="0" smtClean="0">
                <a:solidFill>
                  <a:schemeClr val="tx1"/>
                </a:solidFill>
                <a:effectLst/>
                <a:latin typeface="+mn-lt"/>
                <a:ea typeface="+mn-ea"/>
                <a:cs typeface="+mn-cs"/>
              </a:rPr>
              <a:t>, 1862, albumen print, image: 18.7 × 23.5 cm (7 3/8 × 9 1/4 in., sheet: 25.5 × 32.8 cm (10 1/16 × 12 15/16 in.), National Gallery of Art, Washington, Gift of Mary and Dan Solomon and Patrons’ Permanent Fund, 2006.133.117</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George Inness, James F. Ryder, and William H. Rau were all hired by railroad companies to depict railways in the 19th century.</a:t>
            </a:r>
          </a:p>
          <a:p>
            <a:pPr lvl="0"/>
            <a:r>
              <a:rPr lang="en-US" sz="1200" kern="1200" dirty="0" smtClean="0">
                <a:solidFill>
                  <a:schemeClr val="tx1"/>
                </a:solidFill>
                <a:effectLst/>
                <a:latin typeface="+mn-lt"/>
                <a:ea typeface="+mn-ea"/>
                <a:cs typeface="+mn-cs"/>
              </a:rPr>
              <a:t>The Delaware, Lackawanna, and Western Railroad hired painter Inness in the mid-1850s to show off its railway and not-yet-finished roundhouse in Scranton, Pennsylvania.</a:t>
            </a:r>
          </a:p>
          <a:p>
            <a:pPr lvl="0"/>
            <a:r>
              <a:rPr lang="en-US" sz="1200" kern="1200" dirty="0" smtClean="0">
                <a:solidFill>
                  <a:schemeClr val="tx1"/>
                </a:solidFill>
                <a:effectLst/>
                <a:latin typeface="+mn-lt"/>
                <a:ea typeface="+mn-ea"/>
                <a:cs typeface="+mn-cs"/>
              </a:rPr>
              <a:t>The Atlantic &amp; Great Western Railway hired Ryder in 1862 to document newly built rail sections in Pennsylvania and near Lake Erie.</a:t>
            </a:r>
          </a:p>
          <a:p>
            <a:pPr lvl="0"/>
            <a:r>
              <a:rPr lang="en-US" sz="1200" kern="1200" dirty="0" smtClean="0">
                <a:solidFill>
                  <a:schemeClr val="tx1"/>
                </a:solidFill>
                <a:effectLst/>
                <a:latin typeface="+mn-lt"/>
                <a:ea typeface="+mn-ea"/>
                <a:cs typeface="+mn-cs"/>
              </a:rPr>
              <a:t>The Lehigh Valley Railroad hired Rau in 1895 to create promotional photographs of new rail lines from New York to Niagara. </a:t>
            </a:r>
          </a:p>
          <a:p>
            <a:r>
              <a:rPr lang="en-US" sz="1200" kern="1200" dirty="0" smtClean="0">
                <a:solidFill>
                  <a:schemeClr val="tx1"/>
                </a:solidFill>
                <a:effectLst/>
                <a:latin typeface="+mn-lt"/>
                <a:ea typeface="+mn-ea"/>
                <a:cs typeface="+mn-cs"/>
              </a:rPr>
              <a:t>While scholars debate the economic and environmental impact of railroads in the 19th century, traveling by rail made it easy to transport goods and for settlers to relocate to the West.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Examine and compare these three works of art. How is the railroad depicted in each work? What do you think each artist was trying to show or tell viewers about the railroad?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/collection/art-object-page.30776.html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/collection/art-object-page.136560.html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/collection/art-object-page.165369.html</a:t>
            </a:r>
          </a:p>
          <a:p>
            <a:endParaRPr lang="en-US" dirty="0"/>
          </a:p>
        </p:txBody>
      </p:sp>
      <p:sp>
        <p:nvSpPr>
          <p:cNvPr id="4" name="Slide Number Placeholder 3"/>
          <p:cNvSpPr>
            <a:spLocks noGrp="1"/>
          </p:cNvSpPr>
          <p:nvPr>
            <p:ph type="sldNum" sz="quarter" idx="10"/>
          </p:nvPr>
        </p:nvSpPr>
        <p:spPr/>
        <p:txBody>
          <a:bodyPr/>
          <a:lstStyle/>
          <a:p>
            <a:fld id="{A9FA6A7E-2CF7-1E46-BFDD-17E02EFC8AF1}" type="slidenum">
              <a:rPr lang="en-US" smtClean="0"/>
              <a:t>4</a:t>
            </a:fld>
            <a:endParaRPr lang="en-US"/>
          </a:p>
        </p:txBody>
      </p:sp>
    </p:spTree>
    <p:extLst>
      <p:ext uri="{BB962C8B-B14F-4D97-AF65-F5344CB8AC3E}">
        <p14:creationId xmlns:p14="http://schemas.microsoft.com/office/powerpoint/2010/main" val="703814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Frederic Edwin Church, </a:t>
            </a:r>
            <a:r>
              <a:rPr lang="en-US" sz="1200" i="1" kern="1200" dirty="0" smtClean="0">
                <a:solidFill>
                  <a:schemeClr val="tx1"/>
                </a:solidFill>
                <a:effectLst/>
                <a:latin typeface="+mn-lt"/>
                <a:ea typeface="+mn-ea"/>
                <a:cs typeface="+mn-cs"/>
              </a:rPr>
              <a:t>Niagara</a:t>
            </a:r>
            <a:r>
              <a:rPr lang="en-US" sz="1200" kern="1200" dirty="0" smtClean="0">
                <a:solidFill>
                  <a:schemeClr val="tx1"/>
                </a:solidFill>
                <a:effectLst/>
                <a:latin typeface="+mn-lt"/>
                <a:ea typeface="+mn-ea"/>
                <a:cs typeface="+mn-cs"/>
              </a:rPr>
              <a:t>, 1857, oil on canvas, overall: 101.6 × 229.9 cm (40 × 90 1/2 in.), framed: 164.5 × 286.4 × 17.8 cm (64 3/4 × 112 3/4 × 7 in.), National Gallery of Art, Washington, Corcoran Collection (Museum Purchase, Gallery Fund), 2014.79.10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Niagara Falls has been a source of fascination and pride for US residents since European settlers learned about the falls in the 17th century. Interest grew in the 19th century as the site was documented in photographs and paintings, including Frederic Edwin Church’s </a:t>
            </a:r>
            <a:r>
              <a:rPr lang="en-US" sz="1200" i="1" kern="1200" dirty="0" smtClean="0">
                <a:solidFill>
                  <a:schemeClr val="tx1"/>
                </a:solidFill>
                <a:effectLst/>
                <a:latin typeface="+mn-lt"/>
                <a:ea typeface="+mn-ea"/>
                <a:cs typeface="+mn-cs"/>
              </a:rPr>
              <a:t>Niagara</a:t>
            </a:r>
            <a:r>
              <a:rPr lang="en-US" sz="1200" kern="1200" dirty="0" smtClean="0">
                <a:solidFill>
                  <a:schemeClr val="tx1"/>
                </a:solidFill>
                <a:effectLst/>
                <a:latin typeface="+mn-lt"/>
                <a:ea typeface="+mn-ea"/>
                <a:cs typeface="+mn-cs"/>
              </a:rPr>
              <a:t>, and tourism increased as a result of expanded accessibility.</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Church’s painting astonished viewers with its grand scale and realistic details. In 1857, more than 100,000 people paid 25 cents each over the course of two weeks to get a glimpse of </a:t>
            </a:r>
            <a:r>
              <a:rPr lang="en-US" sz="1200" i="1" kern="1200" dirty="0" smtClean="0">
                <a:solidFill>
                  <a:schemeClr val="tx1"/>
                </a:solidFill>
                <a:effectLst/>
                <a:latin typeface="+mn-lt"/>
                <a:ea typeface="+mn-ea"/>
                <a:cs typeface="+mn-cs"/>
              </a:rPr>
              <a:t>Niagara</a:t>
            </a:r>
            <a:r>
              <a:rPr lang="en-US" sz="1200" kern="1200" dirty="0" smtClean="0">
                <a:solidFill>
                  <a:schemeClr val="tx1"/>
                </a:solidFill>
                <a:effectLst/>
                <a:latin typeface="+mn-lt"/>
                <a:ea typeface="+mn-ea"/>
                <a:cs typeface="+mn-cs"/>
              </a:rPr>
              <a:t>. Why do you think viewers were so amazed? Consider the panoramic scale and how Church depicted the water.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Eventually, industrial and commercial development began to negatively affect the Niagara River. Advocacy efforts in the late 1800s by Church, photographer George Barker, landscape designer Frederick Law Olmsted, and others helped persuade authorities to establish protected parks that remain today.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/collection/art-object-page.166436.html</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9FA6A7E-2CF7-1E46-BFDD-17E02EFC8AF1}" type="slidenum">
              <a:rPr lang="en-US" smtClean="0"/>
              <a:t>5</a:t>
            </a:fld>
            <a:endParaRPr lang="en-US"/>
          </a:p>
        </p:txBody>
      </p:sp>
    </p:spTree>
    <p:extLst>
      <p:ext uri="{BB962C8B-B14F-4D97-AF65-F5344CB8AC3E}">
        <p14:creationId xmlns:p14="http://schemas.microsoft.com/office/powerpoint/2010/main" val="2912484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Thomas Moran,</a:t>
            </a:r>
            <a:r>
              <a:rPr lang="en-US" sz="1200" i="1" kern="1200" dirty="0" smtClean="0">
                <a:solidFill>
                  <a:schemeClr val="tx1"/>
                </a:solidFill>
                <a:effectLst/>
                <a:latin typeface="+mn-lt"/>
                <a:ea typeface="+mn-ea"/>
                <a:cs typeface="+mn-cs"/>
              </a:rPr>
              <a:t> Tower at Tower Falls, Yellowstone, </a:t>
            </a:r>
            <a:r>
              <a:rPr lang="en-US" sz="1200" kern="1200" dirty="0" smtClean="0">
                <a:solidFill>
                  <a:schemeClr val="tx1"/>
                </a:solidFill>
                <a:effectLst/>
                <a:latin typeface="+mn-lt"/>
                <a:ea typeface="+mn-ea"/>
                <a:cs typeface="+mn-cs"/>
              </a:rPr>
              <a:t>1872, watercolor and gouache over graphite on blue paper, sheet: 36.2 × 26.4 cm (14 1/4 × 10 3/8 in.), National Gallery of Art, Washington, Florian Carr Fund, 2012.93.1</a:t>
            </a:r>
          </a:p>
          <a:p>
            <a:r>
              <a:rPr lang="en-US" sz="1200" kern="1200" dirty="0" smtClean="0">
                <a:solidFill>
                  <a:schemeClr val="tx1"/>
                </a:solidFill>
                <a:effectLst/>
                <a:latin typeface="+mn-lt"/>
                <a:ea typeface="+mn-ea"/>
                <a:cs typeface="+mn-cs"/>
              </a:rPr>
              <a:t>(right) Carleton Watkins</a:t>
            </a:r>
            <a:r>
              <a:rPr lang="en-US" sz="1200" i="1" kern="1200" dirty="0" smtClean="0">
                <a:solidFill>
                  <a:schemeClr val="tx1"/>
                </a:solidFill>
                <a:effectLst/>
                <a:latin typeface="+mn-lt"/>
                <a:ea typeface="+mn-ea"/>
                <a:cs typeface="+mn-cs"/>
              </a:rPr>
              <a:t>, Grizzly Giant, Mariposa Grove</a:t>
            </a:r>
            <a:r>
              <a:rPr lang="en-US" sz="1200" kern="1200" dirty="0" smtClean="0">
                <a:solidFill>
                  <a:schemeClr val="tx1"/>
                </a:solidFill>
                <a:effectLst/>
                <a:latin typeface="+mn-lt"/>
                <a:ea typeface="+mn-ea"/>
                <a:cs typeface="+mn-cs"/>
              </a:rPr>
              <a:t>, 1861, albumen print from </a:t>
            </a:r>
            <a:r>
              <a:rPr lang="en-US" sz="1200" kern="1200" dirty="0" err="1" smtClean="0">
                <a:solidFill>
                  <a:schemeClr val="tx1"/>
                </a:solidFill>
                <a:effectLst/>
                <a:latin typeface="+mn-lt"/>
                <a:ea typeface="+mn-ea"/>
                <a:cs typeface="+mn-cs"/>
              </a:rPr>
              <a:t>collodion</a:t>
            </a:r>
            <a:r>
              <a:rPr lang="en-US" sz="1200" kern="1200" dirty="0" smtClean="0">
                <a:solidFill>
                  <a:schemeClr val="tx1"/>
                </a:solidFill>
                <a:effectLst/>
                <a:latin typeface="+mn-lt"/>
                <a:ea typeface="+mn-ea"/>
                <a:cs typeface="+mn-cs"/>
              </a:rPr>
              <a:t> negative mounted on paperboard, overall: 52.5 × 39.2 cm (20 11/16 × 15 7/16 in.), National Gallery of Art, Washington, Gift of Mary and David Robinson, 1995.35.24</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Compare Thomas Moran’s </a:t>
            </a:r>
            <a:r>
              <a:rPr lang="en-US" sz="1200" i="1" kern="1200" dirty="0" smtClean="0">
                <a:solidFill>
                  <a:schemeClr val="tx1"/>
                </a:solidFill>
                <a:effectLst/>
                <a:latin typeface="+mn-lt"/>
                <a:ea typeface="+mn-ea"/>
                <a:cs typeface="+mn-cs"/>
              </a:rPr>
              <a:t>Tower at Tower Falls, Yellowstone</a:t>
            </a:r>
            <a:r>
              <a:rPr lang="en-US" sz="1200" kern="1200" dirty="0" smtClean="0">
                <a:solidFill>
                  <a:schemeClr val="tx1"/>
                </a:solidFill>
                <a:effectLst/>
                <a:latin typeface="+mn-lt"/>
                <a:ea typeface="+mn-ea"/>
                <a:cs typeface="+mn-cs"/>
              </a:rPr>
              <a:t> with Carleton Watkins’s </a:t>
            </a:r>
            <a:r>
              <a:rPr lang="en-US" sz="1200" i="1" kern="1200" dirty="0" smtClean="0">
                <a:solidFill>
                  <a:schemeClr val="tx1"/>
                </a:solidFill>
                <a:effectLst/>
                <a:latin typeface="+mn-lt"/>
                <a:ea typeface="+mn-ea"/>
                <a:cs typeface="+mn-cs"/>
              </a:rPr>
              <a:t>Grizzly Giant, Mariposa Grove</a:t>
            </a:r>
            <a:r>
              <a:rPr lang="en-US" sz="1200" kern="1200" dirty="0" smtClean="0">
                <a:solidFill>
                  <a:schemeClr val="tx1"/>
                </a:solidFill>
                <a:effectLst/>
                <a:latin typeface="+mn-lt"/>
                <a:ea typeface="+mn-ea"/>
                <a:cs typeface="+mn-cs"/>
              </a:rPr>
              <a:t>. How are they similar and different? Take note of what you see, including colors, shapes, lines, and scale.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Both of these works were used to help persuade the US Congress to set aside Yosemite and Yellowstone as protected parks. Imagine you’re a member of Congress living in the 19th century who has never seen either of these places before. What words would you use to describe the works of art and the places they depict? Would you be convinced to set aside these areas as parks after looking at the images?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/collection/art-object-page.156718.html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/collection/art-object-page.92377.html</a:t>
            </a:r>
          </a:p>
          <a:p>
            <a:endParaRPr lang="en-US" dirty="0"/>
          </a:p>
        </p:txBody>
      </p:sp>
      <p:sp>
        <p:nvSpPr>
          <p:cNvPr id="4" name="Slide Number Placeholder 3"/>
          <p:cNvSpPr>
            <a:spLocks noGrp="1"/>
          </p:cNvSpPr>
          <p:nvPr>
            <p:ph type="sldNum" sz="quarter" idx="10"/>
          </p:nvPr>
        </p:nvSpPr>
        <p:spPr/>
        <p:txBody>
          <a:bodyPr/>
          <a:lstStyle/>
          <a:p>
            <a:fld id="{A9FA6A7E-2CF7-1E46-BFDD-17E02EFC8AF1}" type="slidenum">
              <a:rPr lang="en-US" smtClean="0"/>
              <a:t>6</a:t>
            </a:fld>
            <a:endParaRPr lang="en-US"/>
          </a:p>
        </p:txBody>
      </p:sp>
    </p:spTree>
    <p:extLst>
      <p:ext uri="{BB962C8B-B14F-4D97-AF65-F5344CB8AC3E}">
        <p14:creationId xmlns:p14="http://schemas.microsoft.com/office/powerpoint/2010/main" val="1882080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a:t>
            </a:r>
            <a:r>
              <a:rPr lang="en-US" sz="1200" kern="1200" dirty="0" smtClean="0">
                <a:solidFill>
                  <a:schemeClr val="tx1"/>
                </a:solidFill>
                <a:effectLst/>
                <a:latin typeface="+mn-lt"/>
                <a:ea typeface="+mn-ea"/>
                <a:cs typeface="+mn-cs"/>
              </a:rPr>
              <a:t>Henry Peter </a:t>
            </a:r>
            <a:r>
              <a:rPr lang="en-US" sz="1200" kern="1200" dirty="0" err="1" smtClean="0">
                <a:solidFill>
                  <a:schemeClr val="tx1"/>
                </a:solidFill>
                <a:effectLst/>
                <a:latin typeface="+mn-lt"/>
                <a:ea typeface="+mn-ea"/>
                <a:cs typeface="+mn-cs"/>
              </a:rPr>
              <a:t>Bosse</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Construction of Rock and Brush Dam, L.W. 1891</a:t>
            </a:r>
            <a:r>
              <a:rPr lang="en-US" sz="1200" kern="1200" dirty="0" smtClean="0">
                <a:solidFill>
                  <a:schemeClr val="tx1"/>
                </a:solidFill>
                <a:effectLst/>
                <a:latin typeface="+mn-lt"/>
                <a:ea typeface="+mn-ea"/>
                <a:cs typeface="+mn-cs"/>
              </a:rPr>
              <a:t>, 1891, cyanotype, image: 26.51 × 33.34 cm (10 7/16 × 13 1/8 in.), sheet: 36.83 × 43.82 cm (14 1/2 × 17 1/4 in.), National Gallery of Art, Washington, Gift of Mary and Dan Solomon, 2006.131.2</a:t>
            </a:r>
          </a:p>
          <a:p>
            <a:r>
              <a:rPr lang="en-US" sz="1200" kern="1200" dirty="0" smtClean="0">
                <a:solidFill>
                  <a:schemeClr val="tx1"/>
                </a:solidFill>
                <a:effectLst/>
                <a:latin typeface="+mn-lt"/>
                <a:ea typeface="+mn-ea"/>
                <a:cs typeface="+mn-cs"/>
              </a:rPr>
              <a:t>(right) </a:t>
            </a:r>
            <a:r>
              <a:rPr lang="en-US" sz="1200" kern="1200" dirty="0" smtClean="0">
                <a:solidFill>
                  <a:schemeClr val="tx1"/>
                </a:solidFill>
                <a:effectLst/>
                <a:latin typeface="+mn-lt"/>
                <a:ea typeface="+mn-ea"/>
                <a:cs typeface="+mn-cs"/>
              </a:rPr>
              <a:t>Victoria </a:t>
            </a:r>
            <a:r>
              <a:rPr lang="en-US" sz="1200" kern="1200" dirty="0" err="1" smtClean="0">
                <a:solidFill>
                  <a:schemeClr val="tx1"/>
                </a:solidFill>
                <a:effectLst/>
                <a:latin typeface="+mn-lt"/>
                <a:ea typeface="+mn-ea"/>
                <a:cs typeface="+mn-cs"/>
              </a:rPr>
              <a:t>Sambunaris</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Untitled, Bingham Copper Mine, Utah</a:t>
            </a:r>
            <a:r>
              <a:rPr lang="en-US" sz="1200" kern="1200" dirty="0" smtClean="0">
                <a:solidFill>
                  <a:schemeClr val="tx1"/>
                </a:solidFill>
                <a:effectLst/>
                <a:latin typeface="+mn-lt"/>
                <a:ea typeface="+mn-ea"/>
                <a:cs typeface="+mn-cs"/>
              </a:rPr>
              <a:t>, 2003, chromogenic print, overall (mounted): 99.1 × 139.7 × 2.2 cm (39 × 55 × 7/8 in.), National Gallery of Art, Washington, Gift of Dr. Michael I. Jacobs, 2007.64.1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Separated by more than a century, the photographs of Henry Peter </a:t>
            </a:r>
            <a:r>
              <a:rPr lang="en-US" sz="1200" kern="1200" dirty="0" err="1" smtClean="0">
                <a:solidFill>
                  <a:schemeClr val="tx1"/>
                </a:solidFill>
                <a:effectLst/>
                <a:latin typeface="+mn-lt"/>
                <a:ea typeface="+mn-ea"/>
                <a:cs typeface="+mn-cs"/>
              </a:rPr>
              <a:t>Bosse</a:t>
            </a:r>
            <a:r>
              <a:rPr lang="en-US" sz="1200" kern="1200" dirty="0" smtClean="0">
                <a:solidFill>
                  <a:schemeClr val="tx1"/>
                </a:solidFill>
                <a:effectLst/>
                <a:latin typeface="+mn-lt"/>
                <a:ea typeface="+mn-ea"/>
                <a:cs typeface="+mn-cs"/>
              </a:rPr>
              <a:t> and Victoria </a:t>
            </a:r>
            <a:r>
              <a:rPr lang="en-US" sz="1200" kern="1200" dirty="0" err="1" smtClean="0">
                <a:solidFill>
                  <a:schemeClr val="tx1"/>
                </a:solidFill>
                <a:effectLst/>
                <a:latin typeface="+mn-lt"/>
                <a:ea typeface="+mn-ea"/>
                <a:cs typeface="+mn-cs"/>
              </a:rPr>
              <a:t>Sambunaris</a:t>
            </a:r>
            <a:r>
              <a:rPr lang="en-US" sz="1200" kern="1200" dirty="0" smtClean="0">
                <a:solidFill>
                  <a:schemeClr val="tx1"/>
                </a:solidFill>
                <a:effectLst/>
                <a:latin typeface="+mn-lt"/>
                <a:ea typeface="+mn-ea"/>
                <a:cs typeface="+mn-cs"/>
              </a:rPr>
              <a:t> reveal the ongoing development and cultivation of the US landscape for economic purposes.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Henry Peter </a:t>
            </a:r>
            <a:r>
              <a:rPr lang="en-US" sz="1200" kern="1200" dirty="0" err="1" smtClean="0">
                <a:solidFill>
                  <a:schemeClr val="tx1"/>
                </a:solidFill>
                <a:effectLst/>
                <a:latin typeface="+mn-lt"/>
                <a:ea typeface="+mn-ea"/>
                <a:cs typeface="+mn-cs"/>
              </a:rPr>
              <a:t>Bosse</a:t>
            </a:r>
            <a:r>
              <a:rPr lang="en-US" sz="1200" kern="1200" dirty="0" smtClean="0">
                <a:solidFill>
                  <a:schemeClr val="tx1"/>
                </a:solidFill>
                <a:effectLst/>
                <a:latin typeface="+mn-lt"/>
                <a:ea typeface="+mn-ea"/>
                <a:cs typeface="+mn-cs"/>
              </a:rPr>
              <a:t>, a mapmaker and draftsman for the US Army Corps of Engineers, used photography to document Corps improvements and construction along the Mississippi River from 1883 to 1893. </a:t>
            </a:r>
            <a:r>
              <a:rPr lang="en-US" sz="1200" i="1" kern="1200" dirty="0" smtClean="0">
                <a:solidFill>
                  <a:schemeClr val="tx1"/>
                </a:solidFill>
                <a:effectLst/>
                <a:latin typeface="+mn-lt"/>
                <a:ea typeface="+mn-ea"/>
                <a:cs typeface="+mn-cs"/>
              </a:rPr>
              <a:t>Construction of Rock and Brush Dam, L.W. 1891 </a:t>
            </a:r>
            <a:r>
              <a:rPr lang="en-US" sz="1200" kern="1200" dirty="0" smtClean="0">
                <a:solidFill>
                  <a:schemeClr val="tx1"/>
                </a:solidFill>
                <a:effectLst/>
                <a:latin typeface="+mn-lt"/>
                <a:ea typeface="+mn-ea"/>
                <a:cs typeface="+mn-cs"/>
              </a:rPr>
              <a:t>shows engineers building dams by constructing willow mats weighted down with stones.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During a series of road trips she took around the country, Victoria </a:t>
            </a:r>
            <a:r>
              <a:rPr lang="en-US" sz="1200" kern="1200" dirty="0" err="1" smtClean="0">
                <a:solidFill>
                  <a:schemeClr val="tx1"/>
                </a:solidFill>
                <a:effectLst/>
                <a:latin typeface="+mn-lt"/>
                <a:ea typeface="+mn-ea"/>
                <a:cs typeface="+mn-cs"/>
              </a:rPr>
              <a:t>Sambunaris</a:t>
            </a:r>
            <a:r>
              <a:rPr lang="en-US" sz="1200" kern="1200" dirty="0" smtClean="0">
                <a:solidFill>
                  <a:schemeClr val="tx1"/>
                </a:solidFill>
                <a:effectLst/>
                <a:latin typeface="+mn-lt"/>
                <a:ea typeface="+mn-ea"/>
                <a:cs typeface="+mn-cs"/>
              </a:rPr>
              <a:t> photographed the US landscape as it was being dramatically changed by human involvement. The Bingham Copper Mine shown here is an open-pit mine that, at 2.5 miles across, is one of the largest human-made excavations in the world. It was designated a National Historic Landmark in 1966.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do you notice about the people in these photographs in relation to their surroundings? What do you wonder about each of these sites?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/collection/art-object-page.136301.html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/collection/art-object-page.137963.html</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9FA6A7E-2CF7-1E46-BFDD-17E02EFC8AF1}" type="slidenum">
              <a:rPr lang="en-US" smtClean="0"/>
              <a:t>7</a:t>
            </a:fld>
            <a:endParaRPr lang="en-US"/>
          </a:p>
        </p:txBody>
      </p:sp>
    </p:spTree>
    <p:extLst>
      <p:ext uri="{BB962C8B-B14F-4D97-AF65-F5344CB8AC3E}">
        <p14:creationId xmlns:p14="http://schemas.microsoft.com/office/powerpoint/2010/main" val="2518791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Winslow Homer, </a:t>
            </a:r>
            <a:r>
              <a:rPr lang="en-US" sz="1200" i="1" kern="1200" dirty="0" smtClean="0">
                <a:solidFill>
                  <a:schemeClr val="tx1"/>
                </a:solidFill>
                <a:effectLst/>
                <a:latin typeface="+mn-lt"/>
                <a:ea typeface="+mn-ea"/>
                <a:cs typeface="+mn-cs"/>
              </a:rPr>
              <a:t>Hound and Hunter, </a:t>
            </a:r>
            <a:r>
              <a:rPr lang="en-US" sz="1200" kern="1200" dirty="0" smtClean="0">
                <a:solidFill>
                  <a:schemeClr val="tx1"/>
                </a:solidFill>
                <a:effectLst/>
                <a:latin typeface="+mn-lt"/>
                <a:ea typeface="+mn-ea"/>
                <a:cs typeface="+mn-cs"/>
              </a:rPr>
              <a:t>1892,</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oil on canvas, overall: 71.8 × 122.3 cm (28 1/4 × 48 1/8 in.), framed: 102.2 × 151.8 × 10.2 cm (40 1/4 × 59 3/4 × 4 in.), National Gallery of Art, Washington, Gift of Stephen C. Clark, 1947.11.1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a:t>
            </a:r>
            <a:r>
              <a:rPr lang="en-US" sz="1200" i="1" kern="1200" dirty="0" smtClean="0">
                <a:solidFill>
                  <a:schemeClr val="tx1"/>
                </a:solidFill>
                <a:effectLst/>
                <a:latin typeface="+mn-lt"/>
                <a:ea typeface="+mn-ea"/>
                <a:cs typeface="+mn-cs"/>
              </a:rPr>
              <a:t>Hound and Hunter</a:t>
            </a:r>
            <a:r>
              <a:rPr lang="en-US" sz="1200" kern="1200" dirty="0" smtClean="0">
                <a:solidFill>
                  <a:schemeClr val="tx1"/>
                </a:solidFill>
                <a:effectLst/>
                <a:latin typeface="+mn-lt"/>
                <a:ea typeface="+mn-ea"/>
                <a:cs typeface="+mn-cs"/>
              </a:rPr>
              <a:t>, Winslow Homer depicted a hunting practice called hounding, in which dogs were used to drive deer into a lake. When it was first exhibited, many viewers found Homer’s painting disturbing. Critics mistakenly believed that the hunter was struggling to drown a live deer, when in fact, as Homer explained, the deer was already dead.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do you feel about the scene Homer shows? Discuss the role of hunting in contemporary life today.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/collection/art-object-page.33970.html</a:t>
            </a:r>
          </a:p>
        </p:txBody>
      </p:sp>
      <p:sp>
        <p:nvSpPr>
          <p:cNvPr id="4" name="Slide Number Placeholder 3"/>
          <p:cNvSpPr>
            <a:spLocks noGrp="1"/>
          </p:cNvSpPr>
          <p:nvPr>
            <p:ph type="sldNum" sz="quarter" idx="10"/>
          </p:nvPr>
        </p:nvSpPr>
        <p:spPr/>
        <p:txBody>
          <a:bodyPr/>
          <a:lstStyle/>
          <a:p>
            <a:fld id="{A9FA6A7E-2CF7-1E46-BFDD-17E02EFC8AF1}" type="slidenum">
              <a:rPr lang="en-US" smtClean="0"/>
              <a:t>8</a:t>
            </a:fld>
            <a:endParaRPr lang="en-US"/>
          </a:p>
        </p:txBody>
      </p:sp>
    </p:spTree>
    <p:extLst>
      <p:ext uri="{BB962C8B-B14F-4D97-AF65-F5344CB8AC3E}">
        <p14:creationId xmlns:p14="http://schemas.microsoft.com/office/powerpoint/2010/main" val="1908201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(top) George Bellows, </a:t>
            </a:r>
            <a:r>
              <a:rPr lang="en-US" sz="1200" i="1" kern="1200" dirty="0" smtClean="0">
                <a:solidFill>
                  <a:schemeClr val="tx1"/>
                </a:solidFill>
                <a:effectLst/>
                <a:latin typeface="+mn-lt"/>
                <a:ea typeface="+mn-ea"/>
                <a:cs typeface="+mn-cs"/>
              </a:rPr>
              <a:t>The Lone Tenement</a:t>
            </a:r>
            <a:r>
              <a:rPr lang="en-US" sz="1200" kern="1200" dirty="0" smtClean="0">
                <a:solidFill>
                  <a:schemeClr val="tx1"/>
                </a:solidFill>
                <a:effectLst/>
                <a:latin typeface="+mn-lt"/>
                <a:ea typeface="+mn-ea"/>
                <a:cs typeface="+mn-cs"/>
              </a:rPr>
              <a:t>, 1909, oil on canvas, overall: 91.8 × 122.3 cm (36 1/8 × 48 1/8 in.), framed: 123.2 × 153.4 × 12.7 cm (48 1/2 × 60 3/8 × 5 in.), National Gallery of Art, Washington, Chester Dale Collection, 1963.10.83</a:t>
            </a:r>
          </a:p>
          <a:p>
            <a:r>
              <a:rPr lang="en-US" sz="1200" kern="1200" dirty="0" smtClean="0">
                <a:solidFill>
                  <a:schemeClr val="tx1"/>
                </a:solidFill>
                <a:effectLst/>
                <a:latin typeface="+mn-lt"/>
                <a:ea typeface="+mn-ea"/>
                <a:cs typeface="+mn-cs"/>
              </a:rPr>
              <a:t>(bottom) Lewis </a:t>
            </a:r>
            <a:r>
              <a:rPr lang="en-US" sz="1200" kern="1200" dirty="0" err="1" smtClean="0">
                <a:solidFill>
                  <a:schemeClr val="tx1"/>
                </a:solidFill>
                <a:effectLst/>
                <a:latin typeface="+mn-lt"/>
                <a:ea typeface="+mn-ea"/>
                <a:cs typeface="+mn-cs"/>
              </a:rPr>
              <a:t>Baltz</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Night Construction</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Reno, </a:t>
            </a:r>
            <a:r>
              <a:rPr lang="en-US" sz="1200" kern="1200" dirty="0" smtClean="0">
                <a:solidFill>
                  <a:schemeClr val="tx1"/>
                </a:solidFill>
                <a:effectLst/>
                <a:latin typeface="+mn-lt"/>
                <a:ea typeface="+mn-ea"/>
                <a:cs typeface="+mn-cs"/>
              </a:rPr>
              <a:t>1977, gelatin silver print, printed 1978, image: 16.3 × 24.1 cm (6 7/16 × 9 1/2 in.), sheet: 20.2 × 25.3 cm (7 15/16 × 9 15/16 in.), National Gallery of Art, Washington, Patrons’ Permanent Fund, 2001.67.38</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Instead of focusing his 1909 painting on the 59th Street Bridge, a newly completed engineering feat, George Bellows directed his attention to a single tenement building left behind after the bridge’s construction.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Lewis </a:t>
            </a:r>
            <a:r>
              <a:rPr lang="en-US" sz="1200" kern="1200" dirty="0" err="1" smtClean="0">
                <a:solidFill>
                  <a:schemeClr val="tx1"/>
                </a:solidFill>
                <a:effectLst/>
                <a:latin typeface="+mn-lt"/>
                <a:ea typeface="+mn-ea"/>
                <a:cs typeface="+mn-cs"/>
              </a:rPr>
              <a:t>Baltz</a:t>
            </a:r>
            <a:r>
              <a:rPr lang="en-US" sz="1200" kern="1200" dirty="0" smtClean="0">
                <a:solidFill>
                  <a:schemeClr val="tx1"/>
                </a:solidFill>
                <a:effectLst/>
                <a:latin typeface="+mn-lt"/>
                <a:ea typeface="+mn-ea"/>
                <a:cs typeface="+mn-cs"/>
              </a:rPr>
              <a:t> took his photograph of a house under construction in Reno, Nevada, as part of a larger project documenting construction and development in the state in the late 1970s.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Compare these two works of art. How are they similar and different? What moods does each image convey? What do you think these artists might be saying about development in the United States?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/collection/art-object-page.46558.html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/collection/art-object-page.120734.html</a:t>
            </a:r>
          </a:p>
          <a:p>
            <a:endParaRPr lang="en-US" dirty="0"/>
          </a:p>
        </p:txBody>
      </p:sp>
      <p:sp>
        <p:nvSpPr>
          <p:cNvPr id="4" name="Slide Number Placeholder 3"/>
          <p:cNvSpPr>
            <a:spLocks noGrp="1"/>
          </p:cNvSpPr>
          <p:nvPr>
            <p:ph type="sldNum" sz="quarter" idx="10"/>
          </p:nvPr>
        </p:nvSpPr>
        <p:spPr/>
        <p:txBody>
          <a:bodyPr/>
          <a:lstStyle/>
          <a:p>
            <a:fld id="{A9FA6A7E-2CF7-1E46-BFDD-17E02EFC8AF1}" type="slidenum">
              <a:rPr lang="en-US" smtClean="0"/>
              <a:t>9</a:t>
            </a:fld>
            <a:endParaRPr lang="en-US"/>
          </a:p>
        </p:txBody>
      </p:sp>
    </p:spTree>
    <p:extLst>
      <p:ext uri="{BB962C8B-B14F-4D97-AF65-F5344CB8AC3E}">
        <p14:creationId xmlns:p14="http://schemas.microsoft.com/office/powerpoint/2010/main" val="182058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Charles Sheeler, </a:t>
            </a:r>
            <a:r>
              <a:rPr lang="en-US" sz="1200" i="1" kern="1200" dirty="0" smtClean="0">
                <a:solidFill>
                  <a:schemeClr val="tx1"/>
                </a:solidFill>
                <a:effectLst/>
                <a:latin typeface="+mn-lt"/>
                <a:ea typeface="+mn-ea"/>
                <a:cs typeface="+mn-cs"/>
              </a:rPr>
              <a:t>Classic Landscape</a:t>
            </a:r>
            <a:r>
              <a:rPr lang="en-US" sz="1200" kern="1200" dirty="0" smtClean="0">
                <a:solidFill>
                  <a:schemeClr val="tx1"/>
                </a:solidFill>
                <a:effectLst/>
                <a:latin typeface="+mn-lt"/>
                <a:ea typeface="+mn-ea"/>
                <a:cs typeface="+mn-cs"/>
              </a:rPr>
              <a:t>, 1931, oil on canvas, overall: 63.5 × 81.9 cm (25 × 32 1/4 in.), framed: 72.9 × 91.1 × 7 cm (28 11/16 × 35 7/8 × 2 3/4 in.), National Gallery of Art, Washington, Collection of Barney A. </a:t>
            </a:r>
            <a:r>
              <a:rPr lang="en-US" sz="1200" kern="1200" dirty="0" err="1" smtClean="0">
                <a:solidFill>
                  <a:schemeClr val="tx1"/>
                </a:solidFill>
                <a:effectLst/>
                <a:latin typeface="+mn-lt"/>
                <a:ea typeface="+mn-ea"/>
                <a:cs typeface="+mn-cs"/>
              </a:rPr>
              <a:t>Ebsworth</a:t>
            </a:r>
            <a:r>
              <a:rPr lang="en-US" sz="1200" kern="1200" dirty="0" smtClean="0">
                <a:solidFill>
                  <a:schemeClr val="tx1"/>
                </a:solidFill>
                <a:effectLst/>
                <a:latin typeface="+mn-lt"/>
                <a:ea typeface="+mn-ea"/>
                <a:cs typeface="+mn-cs"/>
              </a:rPr>
              <a:t>, 2000.39.2</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Classic Landscape</a:t>
            </a:r>
            <a:r>
              <a:rPr lang="en-US" sz="1200" kern="1200" dirty="0" smtClean="0">
                <a:solidFill>
                  <a:schemeClr val="tx1"/>
                </a:solidFill>
                <a:effectLst/>
                <a:latin typeface="+mn-lt"/>
                <a:ea typeface="+mn-ea"/>
                <a:cs typeface="+mn-cs"/>
              </a:rPr>
              <a:t> is one of several paintings Charles Sheeler made of the Ford Motor Company’s River Rouge Plant in Dearborn, Michigan, after the company commissioned Sheeler to take promotional photographs. Sheeler chose to show an area of the complex—at the time the largest factory in the world—where cement is made from by-products and stored in silos.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Consider the words “classic” and “landscape” and the time period during which this painting was made. Why do you think Sheeler titled this work </a:t>
            </a:r>
            <a:r>
              <a:rPr lang="en-US" sz="1200" i="1" kern="1200" dirty="0" smtClean="0">
                <a:solidFill>
                  <a:schemeClr val="tx1"/>
                </a:solidFill>
                <a:effectLst/>
                <a:latin typeface="+mn-lt"/>
                <a:ea typeface="+mn-ea"/>
                <a:cs typeface="+mn-cs"/>
              </a:rPr>
              <a:t>Classic Landscape</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/collection/art-object-page.105596.html</a:t>
            </a:r>
          </a:p>
        </p:txBody>
      </p:sp>
      <p:sp>
        <p:nvSpPr>
          <p:cNvPr id="4" name="Slide Number Placeholder 3"/>
          <p:cNvSpPr>
            <a:spLocks noGrp="1"/>
          </p:cNvSpPr>
          <p:nvPr>
            <p:ph type="sldNum" sz="quarter" idx="10"/>
          </p:nvPr>
        </p:nvSpPr>
        <p:spPr/>
        <p:txBody>
          <a:bodyPr/>
          <a:lstStyle/>
          <a:p>
            <a:fld id="{A9FA6A7E-2CF7-1E46-BFDD-17E02EFC8AF1}" type="slidenum">
              <a:rPr lang="en-US" smtClean="0"/>
              <a:t>10</a:t>
            </a:fld>
            <a:endParaRPr lang="en-US"/>
          </a:p>
        </p:txBody>
      </p:sp>
    </p:spTree>
    <p:extLst>
      <p:ext uri="{BB962C8B-B14F-4D97-AF65-F5344CB8AC3E}">
        <p14:creationId xmlns:p14="http://schemas.microsoft.com/office/powerpoint/2010/main" val="105809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Bernarda</a:t>
            </a:r>
            <a:r>
              <a:rPr lang="en-US" sz="1200" kern="1200" dirty="0" smtClean="0">
                <a:solidFill>
                  <a:schemeClr val="tx1"/>
                </a:solidFill>
                <a:effectLst/>
                <a:latin typeface="+mn-lt"/>
                <a:ea typeface="+mn-ea"/>
                <a:cs typeface="+mn-cs"/>
              </a:rPr>
              <a:t> Bryson, </a:t>
            </a:r>
            <a:r>
              <a:rPr lang="en-US" sz="1200" i="1" kern="1200" dirty="0" smtClean="0">
                <a:solidFill>
                  <a:schemeClr val="tx1"/>
                </a:solidFill>
                <a:effectLst/>
                <a:latin typeface="+mn-lt"/>
                <a:ea typeface="+mn-ea"/>
                <a:cs typeface="+mn-cs"/>
              </a:rPr>
              <a:t>Dust</a:t>
            </a:r>
            <a:r>
              <a:rPr lang="en-US" sz="1200" kern="1200" dirty="0" smtClean="0">
                <a:solidFill>
                  <a:schemeClr val="tx1"/>
                </a:solidFill>
                <a:effectLst/>
                <a:latin typeface="+mn-lt"/>
                <a:ea typeface="+mn-ea"/>
                <a:cs typeface="+mn-cs"/>
              </a:rPr>
              <a:t>, 1935–1936, lithograph, image: 25.1 × 31.8 cm, paper: 29.2 × 39.4 cm, National Gallery of Art, Washington, Reba and Dave Williams Collection, Gift of Reba and Dave Williams, 2008.115.4350</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Bernarda</a:t>
            </a:r>
            <a:r>
              <a:rPr lang="en-US" sz="1200" kern="1200" dirty="0" smtClean="0">
                <a:solidFill>
                  <a:schemeClr val="tx1"/>
                </a:solidFill>
                <a:effectLst/>
                <a:latin typeface="+mn-lt"/>
                <a:ea typeface="+mn-ea"/>
                <a:cs typeface="+mn-cs"/>
              </a:rPr>
              <a:t> Bryson made </a:t>
            </a:r>
            <a:r>
              <a:rPr lang="en-US" sz="1200" i="1" kern="1200" dirty="0" smtClean="0">
                <a:solidFill>
                  <a:schemeClr val="tx1"/>
                </a:solidFill>
                <a:effectLst/>
                <a:latin typeface="+mn-lt"/>
                <a:ea typeface="+mn-ea"/>
                <a:cs typeface="+mn-cs"/>
              </a:rPr>
              <a:t>Dust</a:t>
            </a:r>
            <a:r>
              <a:rPr lang="en-US" sz="1200" kern="1200" dirty="0" smtClean="0">
                <a:solidFill>
                  <a:schemeClr val="tx1"/>
                </a:solidFill>
                <a:effectLst/>
                <a:latin typeface="+mn-lt"/>
                <a:ea typeface="+mn-ea"/>
                <a:cs typeface="+mn-cs"/>
              </a:rPr>
              <a:t> for a project she titled “The Vanishing American Frontier.” At the time, she had been hired by the federal Resettlement Administration to document poverty, unemployment, and the effects of </a:t>
            </a:r>
            <a:r>
              <a:rPr lang="en-US" sz="1200" kern="1200" dirty="0" err="1" smtClean="0">
                <a:solidFill>
                  <a:schemeClr val="tx1"/>
                </a:solidFill>
                <a:effectLst/>
                <a:latin typeface="+mn-lt"/>
                <a:ea typeface="+mn-ea"/>
                <a:cs typeface="+mn-cs"/>
              </a:rPr>
              <a:t>overfarming</a:t>
            </a:r>
            <a:r>
              <a:rPr lang="en-US" sz="1200" kern="1200" dirty="0" smtClean="0">
                <a:solidFill>
                  <a:schemeClr val="tx1"/>
                </a:solidFill>
                <a:effectLst/>
                <a:latin typeface="+mn-lt"/>
                <a:ea typeface="+mn-ea"/>
                <a:cs typeface="+mn-cs"/>
              </a:rPr>
              <a:t>, which contributed to the Dust Bowl.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Bryson was inspired to make the series after hearing President Franklin D. Roosevelt speak about the changing frontier. In a 1936 speech, he said, “The period of geographical pioneering is largely finished. But, my friends, the period of social pioneering is only at its beginning.”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would you describe the mood of this print? What do you imagine Roosevelt’s statement means?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/collection/art-object-page.147885.html</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9FA6A7E-2CF7-1E46-BFDD-17E02EFC8AF1}" type="slidenum">
              <a:rPr lang="en-US" smtClean="0"/>
              <a:t>11</a:t>
            </a:fld>
            <a:endParaRPr lang="en-US"/>
          </a:p>
        </p:txBody>
      </p:sp>
    </p:spTree>
    <p:extLst>
      <p:ext uri="{BB962C8B-B14F-4D97-AF65-F5344CB8AC3E}">
        <p14:creationId xmlns:p14="http://schemas.microsoft.com/office/powerpoint/2010/main" val="852260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raphic Standards">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9044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528638" y="915988"/>
            <a:ext cx="8086725" cy="2365375"/>
          </a:xfrm>
          <a:prstGeom prst="rect">
            <a:avLst/>
          </a:prstGeom>
        </p:spPr>
        <p:txBody>
          <a:bodyPr vert="horz"/>
          <a:lstStyle>
            <a:lvl1pPr marL="0" indent="0">
              <a:buNone/>
              <a:defRPr/>
            </a:lvl1pPr>
          </a:lstStyle>
          <a:p>
            <a:r>
              <a:rPr lang="en-US" dirty="0" smtClean="0"/>
              <a:t>UA logo</a:t>
            </a:r>
            <a:endParaRPr lang="en-US" dirty="0"/>
          </a:p>
        </p:txBody>
      </p:sp>
    </p:spTree>
    <p:extLst>
      <p:ext uri="{BB962C8B-B14F-4D97-AF65-F5344CB8AC3E}">
        <p14:creationId xmlns:p14="http://schemas.microsoft.com/office/powerpoint/2010/main" val="1354025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questions">
    <p:spTree>
      <p:nvGrpSpPr>
        <p:cNvPr id="1" name=""/>
        <p:cNvGrpSpPr/>
        <p:nvPr/>
      </p:nvGrpSpPr>
      <p:grpSpPr>
        <a:xfrm>
          <a:off x="0" y="0"/>
          <a:ext cx="0" cy="0"/>
          <a:chOff x="0" y="0"/>
          <a:chExt cx="0" cy="0"/>
        </a:xfrm>
      </p:grpSpPr>
      <p:sp>
        <p:nvSpPr>
          <p:cNvPr id="2" name="Title 1"/>
          <p:cNvSpPr>
            <a:spLocks noGrp="1"/>
          </p:cNvSpPr>
          <p:nvPr>
            <p:ph type="title"/>
          </p:nvPr>
        </p:nvSpPr>
        <p:spPr>
          <a:xfrm>
            <a:off x="425821" y="754558"/>
            <a:ext cx="8229600" cy="1143000"/>
          </a:xfrm>
          <a:prstGeom prst="rect">
            <a:avLst/>
          </a:prstGeom>
        </p:spPr>
        <p:txBody>
          <a:bodyPr vert="horz"/>
          <a:lstStyle>
            <a:lvl1pPr algn="l">
              <a:lnSpc>
                <a:spcPct val="110000"/>
              </a:lnSpc>
              <a:defRPr sz="3000" b="0" i="0">
                <a:solidFill>
                  <a:srgbClr val="F2C539"/>
                </a:solidFill>
                <a:latin typeface="Verdana"/>
                <a:cs typeface="Verdana"/>
              </a:defRPr>
            </a:lvl1pPr>
          </a:lstStyle>
          <a:p>
            <a:r>
              <a:rPr lang="en-US" dirty="0" smtClean="0"/>
              <a:t>Click to edit Master title style</a:t>
            </a:r>
            <a:endParaRPr lang="en-US" dirty="0"/>
          </a:p>
        </p:txBody>
      </p:sp>
      <p:sp>
        <p:nvSpPr>
          <p:cNvPr id="9" name="Text Placeholder 8"/>
          <p:cNvSpPr>
            <a:spLocks noGrp="1"/>
          </p:cNvSpPr>
          <p:nvPr>
            <p:ph type="body" sz="quarter" idx="11"/>
          </p:nvPr>
        </p:nvSpPr>
        <p:spPr>
          <a:xfrm>
            <a:off x="436862" y="2771498"/>
            <a:ext cx="8544387" cy="2889244"/>
          </a:xfrm>
          <a:prstGeom prst="rect">
            <a:avLst/>
          </a:prstGeom>
        </p:spPr>
        <p:txBody>
          <a:bodyPr vert="horz" numCol="3"/>
          <a:lstStyle>
            <a:lvl1pPr marL="0" indent="0" algn="l">
              <a:lnSpc>
                <a:spcPct val="130000"/>
              </a:lnSpc>
              <a:buFontTx/>
              <a:buNone/>
              <a:defRPr sz="2000">
                <a:latin typeface="Verdana"/>
                <a:cs typeface="Verdana"/>
              </a:defRPr>
            </a:lvl1pPr>
            <a:lvl2pPr marL="457200" indent="0" algn="l">
              <a:buFontTx/>
              <a:buNone/>
              <a:defRPr sz="2000">
                <a:latin typeface="Verdana"/>
                <a:cs typeface="Verdana"/>
              </a:defRPr>
            </a:lvl2pPr>
            <a:lvl3pPr marL="914400" indent="0" algn="l">
              <a:buFontTx/>
              <a:buNone/>
              <a:defRPr sz="2000">
                <a:latin typeface="Verdana"/>
                <a:cs typeface="Verdana"/>
              </a:defRPr>
            </a:lvl3pPr>
            <a:lvl4pPr marL="1371600" indent="0" algn="l">
              <a:buFontTx/>
              <a:buNone/>
              <a:defRPr sz="2000">
                <a:latin typeface="Verdana"/>
                <a:cs typeface="Verdana"/>
              </a:defRPr>
            </a:lvl4pPr>
            <a:lvl5pPr marL="1828800" indent="0" algn="l">
              <a:buFontTx/>
              <a:buNone/>
              <a:defRPr sz="2000">
                <a:latin typeface="Verdana"/>
                <a:cs typeface="Verdana"/>
              </a:defRPr>
            </a:lvl5pPr>
          </a:lstStyle>
          <a:p>
            <a:pPr lvl="0"/>
            <a:r>
              <a:rPr lang="en-US" dirty="0" smtClean="0"/>
              <a:t>Click to edit Master text styles</a:t>
            </a:r>
          </a:p>
        </p:txBody>
      </p:sp>
      <p:cxnSp>
        <p:nvCxnSpPr>
          <p:cNvPr id="11" name="Straight Connector 10"/>
          <p:cNvCxnSpPr/>
          <p:nvPr userDrawn="1"/>
        </p:nvCxnSpPr>
        <p:spPr>
          <a:xfrm>
            <a:off x="5789081" y="2937932"/>
            <a:ext cx="0" cy="2514600"/>
          </a:xfrm>
          <a:prstGeom prst="line">
            <a:avLst/>
          </a:prstGeom>
          <a:ln w="19050" cap="flat" cmpd="sng">
            <a:solidFill>
              <a:srgbClr val="0C1A3E"/>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18" name="TextBox 17"/>
          <p:cNvSpPr txBox="1"/>
          <p:nvPr userDrawn="1"/>
        </p:nvSpPr>
        <p:spPr>
          <a:xfrm>
            <a:off x="7260524" y="192607"/>
            <a:ext cx="1447800" cy="230832"/>
          </a:xfrm>
          <a:prstGeom prst="rect">
            <a:avLst/>
          </a:prstGeom>
          <a:noFill/>
        </p:spPr>
        <p:txBody>
          <a:bodyPr wrap="square" rtlCol="0">
            <a:spAutoFit/>
          </a:bodyPr>
          <a:lstStyle/>
          <a:p>
            <a:pPr algn="r"/>
            <a:r>
              <a:rPr lang="en-US" sz="900" dirty="0" smtClean="0">
                <a:solidFill>
                  <a:schemeClr val="tx1"/>
                </a:solidFill>
                <a:latin typeface="Verdana"/>
                <a:cs typeface="Verdana"/>
              </a:rPr>
              <a:t>Grades K-12</a:t>
            </a:r>
            <a:endParaRPr lang="en-US" sz="900" dirty="0">
              <a:solidFill>
                <a:schemeClr val="tx1"/>
              </a:solidFill>
              <a:latin typeface="Verdana"/>
              <a:cs typeface="Verdana"/>
            </a:endParaRPr>
          </a:p>
        </p:txBody>
      </p:sp>
      <p:cxnSp>
        <p:nvCxnSpPr>
          <p:cNvPr id="8" name="Straight Connector 7"/>
          <p:cNvCxnSpPr/>
          <p:nvPr userDrawn="1"/>
        </p:nvCxnSpPr>
        <p:spPr>
          <a:xfrm>
            <a:off x="2970987" y="2937932"/>
            <a:ext cx="0" cy="2514600"/>
          </a:xfrm>
          <a:prstGeom prst="line">
            <a:avLst/>
          </a:prstGeom>
          <a:ln w="19050" cap="flat" cmpd="sng">
            <a:solidFill>
              <a:srgbClr val="0C1A3E"/>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6542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ft justifi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8" name="Picture Placeholder 7"/>
          <p:cNvSpPr>
            <a:spLocks noGrp="1"/>
          </p:cNvSpPr>
          <p:nvPr>
            <p:ph type="pic" sz="quarter" idx="10"/>
          </p:nvPr>
        </p:nvSpPr>
        <p:spPr>
          <a:xfrm>
            <a:off x="341313" y="339725"/>
            <a:ext cx="7666037" cy="5459942"/>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950381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enter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5" name="Picture Placeholder 4"/>
          <p:cNvSpPr>
            <a:spLocks noGrp="1"/>
          </p:cNvSpPr>
          <p:nvPr>
            <p:ph type="pic" sz="quarter" idx="10"/>
          </p:nvPr>
        </p:nvSpPr>
        <p:spPr>
          <a:xfrm>
            <a:off x="1340643" y="339725"/>
            <a:ext cx="6469063" cy="6183313"/>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16124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horizonta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42900" y="339724"/>
            <a:ext cx="8461375" cy="4011613"/>
          </a:xfrm>
          <a:prstGeom prst="rect">
            <a:avLst/>
          </a:prstGeom>
        </p:spPr>
        <p:txBody>
          <a:bodyPr vert="horz"/>
          <a:lstStyle>
            <a:lvl1pPr>
              <a:defRPr>
                <a:latin typeface="Verdana"/>
              </a:defRPr>
            </a:lvl1pPr>
          </a:lstStyle>
          <a:p>
            <a:endParaRPr lang="en-US" dirty="0"/>
          </a:p>
        </p:txBody>
      </p:sp>
      <p:sp>
        <p:nvSpPr>
          <p:cNvPr id="5" name="TextBox 4"/>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Tree>
    <p:extLst>
      <p:ext uri="{BB962C8B-B14F-4D97-AF65-F5344CB8AC3E}">
        <p14:creationId xmlns:p14="http://schemas.microsoft.com/office/powerpoint/2010/main" val="5731703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130126"/>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5" r:id="rId3"/>
    <p:sldLayoutId id="2147483651" r:id="rId4"/>
    <p:sldLayoutId id="2147483652" r:id="rId5"/>
    <p:sldLayoutId id="2147483653"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1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9.jpg"/></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23.jpg"/></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4" Type="http://schemas.openxmlformats.org/officeDocument/2006/relationships/image" Target="../media/image25.jpg"/><Relationship Id="rId5" Type="http://schemas.openxmlformats.org/officeDocument/2006/relationships/image" Target="../media/image26.jpg"/><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1" Type="http://schemas.openxmlformats.org/officeDocument/2006/relationships/slideLayout" Target="../slideLayouts/slideLayout5.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5.jpg"/><Relationship Id="rId5" Type="http://schemas.openxmlformats.org/officeDocument/2006/relationships/image" Target="../media/image6.jp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UAlogo.bkgrd.06_environment.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0" b="80"/>
          <a:stretch>
            <a:fillRect/>
          </a:stretch>
        </p:blipFill>
        <p:spPr/>
      </p:pic>
    </p:spTree>
    <p:extLst>
      <p:ext uri="{BB962C8B-B14F-4D97-AF65-F5344CB8AC3E}">
        <p14:creationId xmlns:p14="http://schemas.microsoft.com/office/powerpoint/2010/main" val="3996978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29951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7" b="-167"/>
          <a:stretch/>
        </p:blipFill>
        <p:spPr>
          <a:xfrm>
            <a:off x="338138" y="341313"/>
            <a:ext cx="7666037" cy="6017123"/>
          </a:xfrm>
        </p:spPr>
      </p:pic>
    </p:spTree>
    <p:extLst>
      <p:ext uri="{BB962C8B-B14F-4D97-AF65-F5344CB8AC3E}">
        <p14:creationId xmlns:p14="http://schemas.microsoft.com/office/powerpoint/2010/main" val="30459668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21203-0006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41" t="-56" r="-41" b="-8"/>
          <a:stretch/>
        </p:blipFill>
        <p:spPr>
          <a:xfrm>
            <a:off x="346076" y="341313"/>
            <a:ext cx="7666037" cy="6253200"/>
          </a:xfrm>
        </p:spPr>
      </p:pic>
    </p:spTree>
    <p:extLst>
      <p:ext uri="{BB962C8B-B14F-4D97-AF65-F5344CB8AC3E}">
        <p14:creationId xmlns:p14="http://schemas.microsoft.com/office/powerpoint/2010/main" val="3142744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19274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53" r="-153"/>
          <a:stretch/>
        </p:blipFill>
        <p:spPr>
          <a:xfrm>
            <a:off x="948058" y="341313"/>
            <a:ext cx="7253111" cy="6183313"/>
          </a:xfrm>
        </p:spPr>
      </p:pic>
    </p:spTree>
    <p:extLst>
      <p:ext uri="{BB962C8B-B14F-4D97-AF65-F5344CB8AC3E}">
        <p14:creationId xmlns:p14="http://schemas.microsoft.com/office/powerpoint/2010/main" val="964848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10308-001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60" r="-60"/>
          <a:stretch/>
        </p:blipFill>
        <p:spPr>
          <a:xfrm>
            <a:off x="338138" y="358070"/>
            <a:ext cx="7666037" cy="6166555"/>
          </a:xfrm>
        </p:spPr>
      </p:pic>
    </p:spTree>
    <p:extLst>
      <p:ext uri="{BB962C8B-B14F-4D97-AF65-F5344CB8AC3E}">
        <p14:creationId xmlns:p14="http://schemas.microsoft.com/office/powerpoint/2010/main" val="2889965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10406-0028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195" r="113"/>
          <a:stretch/>
        </p:blipFill>
        <p:spPr>
          <a:xfrm>
            <a:off x="241912" y="341313"/>
            <a:ext cx="7770201" cy="5102681"/>
          </a:xfrm>
        </p:spPr>
      </p:pic>
    </p:spTree>
    <p:extLst>
      <p:ext uri="{BB962C8B-B14F-4D97-AF65-F5344CB8AC3E}">
        <p14:creationId xmlns:p14="http://schemas.microsoft.com/office/powerpoint/2010/main" val="4070651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6584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60" b="-142"/>
          <a:stretch/>
        </p:blipFill>
        <p:spPr>
          <a:xfrm>
            <a:off x="338138" y="341313"/>
            <a:ext cx="3790057" cy="3034766"/>
          </a:xfrm>
        </p:spPr>
      </p:pic>
      <p:pic>
        <p:nvPicPr>
          <p:cNvPr id="4" name="Picture 3" descr="A26419_PPT.jpg"/>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38138" y="3531958"/>
            <a:ext cx="3786933" cy="2983142"/>
          </a:xfrm>
          <a:prstGeom prst="rect">
            <a:avLst/>
          </a:prstGeom>
        </p:spPr>
      </p:pic>
    </p:spTree>
    <p:extLst>
      <p:ext uri="{BB962C8B-B14F-4D97-AF65-F5344CB8AC3E}">
        <p14:creationId xmlns:p14="http://schemas.microsoft.com/office/powerpoint/2010/main" val="14717822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10411-005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b="-232"/>
          <a:stretch/>
        </p:blipFill>
        <p:spPr>
          <a:xfrm>
            <a:off x="338139" y="341313"/>
            <a:ext cx="7673974" cy="6135860"/>
          </a:xfrm>
        </p:spPr>
      </p:pic>
    </p:spTree>
    <p:extLst>
      <p:ext uri="{BB962C8B-B14F-4D97-AF65-F5344CB8AC3E}">
        <p14:creationId xmlns:p14="http://schemas.microsoft.com/office/powerpoint/2010/main" val="3990158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dams-Decaying-Stump-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54" r="154"/>
          <a:stretch/>
        </p:blipFill>
        <p:spPr>
          <a:xfrm>
            <a:off x="338138" y="341313"/>
            <a:ext cx="7666037" cy="6124575"/>
          </a:xfrm>
        </p:spPr>
      </p:pic>
    </p:spTree>
    <p:extLst>
      <p:ext uri="{BB962C8B-B14F-4D97-AF65-F5344CB8AC3E}">
        <p14:creationId xmlns:p14="http://schemas.microsoft.com/office/powerpoint/2010/main" val="25538225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4027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r="78"/>
          <a:stretch/>
        </p:blipFill>
        <p:spPr>
          <a:xfrm>
            <a:off x="338138" y="341313"/>
            <a:ext cx="4007953" cy="3010441"/>
          </a:xfrm>
        </p:spPr>
      </p:pic>
      <p:pic>
        <p:nvPicPr>
          <p:cNvPr id="4" name="Picture 3" descr="R-20110411-0014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7282" y="341313"/>
            <a:ext cx="4016523" cy="3001969"/>
          </a:xfrm>
          <a:prstGeom prst="rect">
            <a:avLst/>
          </a:prstGeom>
        </p:spPr>
      </p:pic>
      <p:pic>
        <p:nvPicPr>
          <p:cNvPr id="5" name="Picture 4" descr="R-20110411-0041_PP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8138" y="3517735"/>
            <a:ext cx="4007953" cy="3003879"/>
          </a:xfrm>
          <a:prstGeom prst="rect">
            <a:avLst/>
          </a:prstGeom>
        </p:spPr>
      </p:pic>
    </p:spTree>
    <p:extLst>
      <p:ext uri="{BB962C8B-B14F-4D97-AF65-F5344CB8AC3E}">
        <p14:creationId xmlns:p14="http://schemas.microsoft.com/office/powerpoint/2010/main" val="3662194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p>
            <a:r>
              <a:rPr lang="en-US" dirty="0" smtClean="0"/>
              <a:t>People and the </a:t>
            </a:r>
            <a:br>
              <a:rPr lang="en-US" dirty="0" smtClean="0"/>
            </a:br>
            <a:r>
              <a:rPr lang="en-US" dirty="0" smtClean="0"/>
              <a:t>Environment Image Set</a:t>
            </a:r>
            <a:endParaRPr lang="en-US" dirty="0"/>
          </a:p>
        </p:txBody>
      </p:sp>
      <p:sp>
        <p:nvSpPr>
          <p:cNvPr id="3" name="Text Placeholder 2"/>
          <p:cNvSpPr>
            <a:spLocks noGrp="1"/>
          </p:cNvSpPr>
          <p:nvPr>
            <p:ph type="body" sz="quarter" idx="11"/>
          </p:nvPr>
        </p:nvSpPr>
        <p:spPr/>
        <p:txBody>
          <a:bodyPr/>
          <a:lstStyle/>
          <a:p>
            <a:r>
              <a:rPr lang="en-US" dirty="0" smtClean="0"/>
              <a:t>In what ways </a:t>
            </a:r>
            <a:br>
              <a:rPr lang="en-US" dirty="0" smtClean="0"/>
            </a:br>
            <a:r>
              <a:rPr lang="en-US" dirty="0" smtClean="0"/>
              <a:t>have Americans   </a:t>
            </a:r>
            <a:br>
              <a:rPr lang="en-US" dirty="0" smtClean="0"/>
            </a:br>
            <a:r>
              <a:rPr lang="en-US" dirty="0" smtClean="0"/>
              <a:t>impacted the</a:t>
            </a:r>
            <a:br>
              <a:rPr lang="en-US" dirty="0" smtClean="0"/>
            </a:br>
            <a:r>
              <a:rPr lang="en-US" dirty="0" smtClean="0"/>
              <a:t>environment?</a:t>
            </a:r>
          </a:p>
          <a:p>
            <a:endParaRPr lang="en-US" dirty="0" smtClean="0"/>
          </a:p>
          <a:p>
            <a:endParaRPr lang="en-US" dirty="0" smtClean="0"/>
          </a:p>
          <a:p>
            <a:r>
              <a:rPr lang="en-US" dirty="0" smtClean="0"/>
              <a:t>What is our </a:t>
            </a:r>
            <a:br>
              <a:rPr lang="en-US" dirty="0" smtClean="0"/>
            </a:br>
            <a:r>
              <a:rPr lang="en-US" dirty="0" smtClean="0"/>
              <a:t>collective</a:t>
            </a:r>
            <a:br>
              <a:rPr lang="en-US" dirty="0" smtClean="0"/>
            </a:br>
            <a:r>
              <a:rPr lang="en-US" dirty="0" smtClean="0"/>
              <a:t>responsibility </a:t>
            </a:r>
            <a:br>
              <a:rPr lang="en-US" dirty="0" smtClean="0"/>
            </a:br>
            <a:r>
              <a:rPr lang="en-US" dirty="0" smtClean="0"/>
              <a:t>toward the earth </a:t>
            </a:r>
            <a:br>
              <a:rPr lang="en-US" dirty="0" smtClean="0"/>
            </a:br>
            <a:r>
              <a:rPr lang="en-US" dirty="0" smtClean="0"/>
              <a:t>and each other?</a:t>
            </a:r>
          </a:p>
          <a:p>
            <a:endParaRPr lang="en-US" dirty="0"/>
          </a:p>
          <a:p>
            <a:r>
              <a:rPr lang="en-US" dirty="0" smtClean="0"/>
              <a:t>How do artists engage with these questions through works of art?</a:t>
            </a:r>
          </a:p>
        </p:txBody>
      </p:sp>
    </p:spTree>
    <p:extLst>
      <p:ext uri="{BB962C8B-B14F-4D97-AF65-F5344CB8AC3E}">
        <p14:creationId xmlns:p14="http://schemas.microsoft.com/office/powerpoint/2010/main" val="1722155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50310-001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5" b="-25"/>
          <a:stretch/>
        </p:blipFill>
        <p:spPr>
          <a:xfrm>
            <a:off x="338138" y="341313"/>
            <a:ext cx="3734447" cy="4675821"/>
          </a:xfrm>
        </p:spPr>
      </p:pic>
      <p:pic>
        <p:nvPicPr>
          <p:cNvPr id="4" name="Picture 3" descr="D12921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5097" y="341313"/>
            <a:ext cx="3698668" cy="4666544"/>
          </a:xfrm>
          <a:prstGeom prst="rect">
            <a:avLst/>
          </a:prstGeom>
        </p:spPr>
      </p:pic>
    </p:spTree>
    <p:extLst>
      <p:ext uri="{BB962C8B-B14F-4D97-AF65-F5344CB8AC3E}">
        <p14:creationId xmlns:p14="http://schemas.microsoft.com/office/powerpoint/2010/main" val="40741398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11268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 r="-2"/>
          <a:stretch/>
        </p:blipFill>
        <p:spPr>
          <a:xfrm>
            <a:off x="338139" y="341312"/>
            <a:ext cx="4487894" cy="3010376"/>
          </a:xfrm>
        </p:spPr>
      </p:pic>
      <p:pic>
        <p:nvPicPr>
          <p:cNvPr id="4" name="Picture 3" descr="C17261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138" y="3522879"/>
            <a:ext cx="3779976" cy="3001746"/>
          </a:xfrm>
          <a:prstGeom prst="rect">
            <a:avLst/>
          </a:prstGeom>
        </p:spPr>
      </p:pic>
      <p:pic>
        <p:nvPicPr>
          <p:cNvPr id="5" name="Picture 4" descr="C18407_PP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18545" y="341312"/>
            <a:ext cx="3618026" cy="3010376"/>
          </a:xfrm>
          <a:prstGeom prst="rect">
            <a:avLst/>
          </a:prstGeom>
        </p:spPr>
      </p:pic>
    </p:spTree>
    <p:extLst>
      <p:ext uri="{BB962C8B-B14F-4D97-AF65-F5344CB8AC3E}">
        <p14:creationId xmlns:p14="http://schemas.microsoft.com/office/powerpoint/2010/main" val="284723635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30827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59" r="25"/>
          <a:stretch/>
        </p:blipFill>
        <p:spPr>
          <a:xfrm>
            <a:off x="338138" y="341313"/>
            <a:ext cx="8469312" cy="3928961"/>
          </a:xfrm>
        </p:spPr>
      </p:pic>
    </p:spTree>
    <p:extLst>
      <p:ext uri="{BB962C8B-B14F-4D97-AF65-F5344CB8AC3E}">
        <p14:creationId xmlns:p14="http://schemas.microsoft.com/office/powerpoint/2010/main" val="265768684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5516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4" b="-225"/>
          <a:stretch/>
        </p:blipFill>
        <p:spPr>
          <a:xfrm>
            <a:off x="338138" y="344488"/>
            <a:ext cx="3776658" cy="5193004"/>
          </a:xfrm>
        </p:spPr>
      </p:pic>
      <p:pic>
        <p:nvPicPr>
          <p:cNvPr id="4" name="Picture 3" descr="C11533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1437" y="344488"/>
            <a:ext cx="3871488" cy="5181173"/>
          </a:xfrm>
          <a:prstGeom prst="rect">
            <a:avLst/>
          </a:prstGeom>
        </p:spPr>
      </p:pic>
    </p:spTree>
    <p:extLst>
      <p:ext uri="{BB962C8B-B14F-4D97-AF65-F5344CB8AC3E}">
        <p14:creationId xmlns:p14="http://schemas.microsoft.com/office/powerpoint/2010/main" val="172287289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780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 b="-2"/>
          <a:stretch/>
        </p:blipFill>
        <p:spPr>
          <a:xfrm>
            <a:off x="338139" y="341314"/>
            <a:ext cx="3727967" cy="2971495"/>
          </a:xfrm>
        </p:spPr>
      </p:pic>
      <p:pic>
        <p:nvPicPr>
          <p:cNvPr id="4" name="Picture 3" descr="D13285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4709" y="341313"/>
            <a:ext cx="4163179" cy="2942561"/>
          </a:xfrm>
          <a:prstGeom prst="rect">
            <a:avLst/>
          </a:prstGeom>
        </p:spPr>
      </p:pic>
    </p:spTree>
    <p:extLst>
      <p:ext uri="{BB962C8B-B14F-4D97-AF65-F5344CB8AC3E}">
        <p14:creationId xmlns:p14="http://schemas.microsoft.com/office/powerpoint/2010/main" val="466075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G-000525-2014040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00" t="180" r="38" b="-37"/>
          <a:stretch/>
        </p:blipFill>
        <p:spPr>
          <a:xfrm>
            <a:off x="357863" y="341313"/>
            <a:ext cx="8449587" cy="4795201"/>
          </a:xfrm>
        </p:spPr>
      </p:pic>
    </p:spTree>
    <p:extLst>
      <p:ext uri="{BB962C8B-B14F-4D97-AF65-F5344CB8AC3E}">
        <p14:creationId xmlns:p14="http://schemas.microsoft.com/office/powerpoint/2010/main" val="22326491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1529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96" b="-180"/>
          <a:stretch/>
        </p:blipFill>
        <p:spPr>
          <a:xfrm>
            <a:off x="338138" y="341313"/>
            <a:ext cx="4208475" cy="3152483"/>
          </a:xfrm>
        </p:spPr>
      </p:pic>
      <p:pic>
        <p:nvPicPr>
          <p:cNvPr id="4" name="Picture 3" descr="R-20110414-0035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138" y="3664987"/>
            <a:ext cx="4208475" cy="2833636"/>
          </a:xfrm>
          <a:prstGeom prst="rect">
            <a:avLst/>
          </a:prstGeom>
        </p:spPr>
      </p:pic>
    </p:spTree>
    <p:extLst>
      <p:ext uri="{BB962C8B-B14F-4D97-AF65-F5344CB8AC3E}">
        <p14:creationId xmlns:p14="http://schemas.microsoft.com/office/powerpoint/2010/main" val="939150815"/>
      </p:ext>
    </p:extLst>
  </p:cSld>
  <p:clrMapOvr>
    <a:masterClrMapping/>
  </p:clrMapOvr>
</p:sld>
</file>

<file path=ppt/theme/theme1.xml><?xml version="1.0" encoding="utf-8"?>
<a:theme xmlns:a="http://schemas.openxmlformats.org/drawingml/2006/main" name="UA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9442</TotalTime>
  <Words>1929</Words>
  <Application>Microsoft Macintosh PowerPoint</Application>
  <PresentationFormat>On-screen Show (4:3)</PresentationFormat>
  <Paragraphs>197</Paragraphs>
  <Slides>18</Slides>
  <Notes>16</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UA Theme</vt:lpstr>
      <vt:lpstr>PowerPoint Presentation</vt:lpstr>
      <vt:lpstr>People and the  Environment Image 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National Gallery of Art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NGA_Admin</dc:creator>
  <cp:lastModifiedBy>R G</cp:lastModifiedBy>
  <cp:revision>77</cp:revision>
  <cp:lastPrinted>2018-05-07T21:56:54Z</cp:lastPrinted>
  <dcterms:created xsi:type="dcterms:W3CDTF">2018-05-07T21:09:12Z</dcterms:created>
  <dcterms:modified xsi:type="dcterms:W3CDTF">2018-08-06T14:19:17Z</dcterms:modified>
</cp:coreProperties>
</file>